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24" r:id="rId2"/>
    <p:sldId id="325" r:id="rId3"/>
    <p:sldId id="319" r:id="rId4"/>
    <p:sldId id="417" r:id="rId5"/>
    <p:sldId id="411" r:id="rId6"/>
    <p:sldId id="447" r:id="rId7"/>
    <p:sldId id="418" r:id="rId8"/>
    <p:sldId id="448" r:id="rId9"/>
    <p:sldId id="427" r:id="rId10"/>
    <p:sldId id="428" r:id="rId11"/>
    <p:sldId id="449" r:id="rId12"/>
    <p:sldId id="451" r:id="rId13"/>
    <p:sldId id="452" r:id="rId14"/>
    <p:sldId id="453" r:id="rId15"/>
    <p:sldId id="454" r:id="rId16"/>
    <p:sldId id="455" r:id="rId17"/>
    <p:sldId id="457" r:id="rId18"/>
    <p:sldId id="458" r:id="rId19"/>
    <p:sldId id="485" r:id="rId20"/>
    <p:sldId id="486" r:id="rId21"/>
    <p:sldId id="487" r:id="rId22"/>
    <p:sldId id="459" r:id="rId23"/>
    <p:sldId id="491" r:id="rId24"/>
    <p:sldId id="490" r:id="rId25"/>
    <p:sldId id="488" r:id="rId26"/>
    <p:sldId id="492" r:id="rId27"/>
    <p:sldId id="489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75" r:id="rId41"/>
    <p:sldId id="474" r:id="rId42"/>
    <p:sldId id="476" r:id="rId43"/>
    <p:sldId id="477" r:id="rId44"/>
    <p:sldId id="482" r:id="rId45"/>
    <p:sldId id="478" r:id="rId46"/>
    <p:sldId id="479" r:id="rId47"/>
    <p:sldId id="481" r:id="rId48"/>
    <p:sldId id="483" r:id="rId49"/>
    <p:sldId id="484" r:id="rId50"/>
    <p:sldId id="493" r:id="rId51"/>
    <p:sldId id="431" r:id="rId52"/>
    <p:sldId id="410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66FF"/>
    <a:srgbClr val="C00000"/>
    <a:srgbClr val="FFFF00"/>
    <a:srgbClr val="E1E1FF"/>
    <a:srgbClr val="99CCFF"/>
    <a:srgbClr val="9999FF"/>
    <a:srgbClr val="CCCCFF"/>
    <a:srgbClr val="6666FF"/>
    <a:srgbClr val="EF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13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dalab.org/Auto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tibs/ftp/lars.pdf" TargetMode="External"/><Relationship Id="rId2" Type="http://schemas.openxmlformats.org/officeDocument/2006/relationships/hyperlink" Target="http://www.jmlr.org/papers/volume5/hastie04a/hastie04a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core.ac.uk/download/pdf/6287975.pdf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11: Embedded methods for model and feature selection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Embedded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72" descr="Z:\user On My Mac\Isabelle\Projects\Chalearn\Accounting\Funding\IARPA\Source\images\embedded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52600"/>
            <a:ext cx="3689187" cy="406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HP?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not just optimize the parameters and hyper-parameters together with the training error?</a:t>
            </a:r>
          </a:p>
          <a:p>
            <a:r>
              <a:rPr lang="en-US" dirty="0" smtClean="0"/>
              <a:t>No, because: </a:t>
            </a:r>
          </a:p>
          <a:p>
            <a:pPr lvl="1"/>
            <a:r>
              <a:rPr lang="en-US" b="1" dirty="0"/>
              <a:t>Computational complexity</a:t>
            </a:r>
            <a:r>
              <a:rPr lang="en-US" dirty="0"/>
              <a:t>: we loose convexity in parameter space.</a:t>
            </a:r>
          </a:p>
          <a:p>
            <a:pPr lvl="1"/>
            <a:r>
              <a:rPr lang="en-US" b="1" dirty="0"/>
              <a:t>Statistical complexity</a:t>
            </a:r>
            <a:r>
              <a:rPr lang="en-US" dirty="0"/>
              <a:t>: we get infinite </a:t>
            </a:r>
            <a:r>
              <a:rPr lang="en-US" dirty="0" smtClean="0"/>
              <a:t>(or zero) capacity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Gradient descent falls into </a:t>
            </a:r>
            <a:br>
              <a:rPr lang="en-US" sz="3600" dirty="0" smtClean="0"/>
            </a:br>
            <a:r>
              <a:rPr lang="en-US" sz="3600" dirty="0" smtClean="0"/>
              <a:t>local minima…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685925"/>
            <a:ext cx="6696075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3244334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R[w1, w2]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464820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434340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77600" y="5714999"/>
            <a:ext cx="4976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Symbol" pitchFamily="18" charset="2"/>
              <a:buChar char="h"/>
            </a:pPr>
            <a:r>
              <a:rPr lang="en-US" sz="2400" dirty="0" smtClean="0"/>
              <a:t>is the learning rate of gradient step.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12819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41525"/>
            <a:ext cx="5562600" cy="307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… finding the global optimum</a:t>
            </a:r>
            <a:br>
              <a:rPr lang="en-US" sz="3600" dirty="0" smtClean="0"/>
            </a:br>
            <a:r>
              <a:rPr lang="en-US" sz="3600" dirty="0" smtClean="0"/>
              <a:t> can be hard 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86000" y="34290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R[w1, w2]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464820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427886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28250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00836"/>
            <a:ext cx="5334000" cy="335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… except if </a:t>
            </a:r>
            <a:br>
              <a:rPr lang="en-US" sz="3600" dirty="0" smtClean="0"/>
            </a:br>
            <a:r>
              <a:rPr lang="en-US" sz="3600" dirty="0" smtClean="0"/>
              <a:t>the risk functional is convex!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244334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R[w1, w2]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9100" y="4648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86300" y="4724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2200" y="59436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Convexity: Hessian </a:t>
            </a:r>
            <a:r>
              <a:rPr lang="en-US" dirty="0"/>
              <a:t>matrix is positive </a:t>
            </a:r>
            <a:r>
              <a:rPr lang="en-US" dirty="0" smtClean="0"/>
              <a:t>semidefinite.</a:t>
            </a:r>
            <a:endParaRPr lang="en-US" dirty="0"/>
          </a:p>
        </p:txBody>
      </p:sp>
      <p:sp>
        <p:nvSpPr>
          <p:cNvPr id="12" name="Right Triangle 11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347329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76200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R </a:t>
            </a:r>
            <a:r>
              <a:rPr lang="en-US" altLang="en-US" dirty="0"/>
              <a:t>= </a:t>
            </a:r>
            <a:r>
              <a:rPr lang="en-US" altLang="en-US" dirty="0" smtClean="0"/>
              <a:t>RSS = 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/>
              <a:t>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 </a:t>
            </a:r>
            <a:r>
              <a:rPr lang="en-US" altLang="en-US" b="1" dirty="0" err="1"/>
              <a:t>w</a:t>
            </a:r>
            <a:r>
              <a:rPr lang="en-US" altLang="en-US" baseline="30000" dirty="0" err="1"/>
              <a:t>T</a:t>
            </a:r>
            <a:r>
              <a:rPr lang="en-US" altLang="en-US" dirty="0"/>
              <a:t> –</a:t>
            </a:r>
            <a:r>
              <a:rPr lang="en-US" altLang="en-US" dirty="0" err="1"/>
              <a:t>y</a:t>
            </a:r>
            <a:r>
              <a:rPr lang="en-US" altLang="en-US" baseline="30000" dirty="0" err="1"/>
              <a:t>k</a:t>
            </a:r>
            <a:r>
              <a:rPr lang="en-US" altLang="en-US" dirty="0"/>
              <a:t>)</a:t>
            </a:r>
            <a:r>
              <a:rPr lang="en-US" altLang="en-US" baseline="30000" dirty="0"/>
              <a:t>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lang="en-US" altLang="en-US" dirty="0"/>
              <a:t> </a:t>
            </a:r>
            <a:r>
              <a:rPr lang="en-US" altLang="en-US" dirty="0" smtClean="0"/>
              <a:t>       = </a:t>
            </a:r>
            <a:r>
              <a:rPr lang="en-US" altLang="en-US" dirty="0"/>
              <a:t>ǁ </a:t>
            </a:r>
            <a:r>
              <a:rPr lang="en-US" altLang="en-US" dirty="0" err="1"/>
              <a:t>X</a:t>
            </a:r>
            <a:r>
              <a:rPr lang="en-US" altLang="en-US" b="1" dirty="0" err="1"/>
              <a:t>w</a:t>
            </a:r>
            <a:r>
              <a:rPr lang="en-US" altLang="en-US" baseline="30000" dirty="0" err="1"/>
              <a:t>T</a:t>
            </a:r>
            <a:r>
              <a:rPr lang="en-US" altLang="en-US" dirty="0"/>
              <a:t> –</a:t>
            </a:r>
            <a:r>
              <a:rPr lang="en-US" altLang="en-US" b="1" dirty="0"/>
              <a:t>y</a:t>
            </a:r>
            <a:r>
              <a:rPr lang="en-US" altLang="en-US" dirty="0"/>
              <a:t> ǁ</a:t>
            </a:r>
            <a:r>
              <a:rPr lang="en-US" altLang="en-US" baseline="30000" dirty="0"/>
              <a:t>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smtClean="0"/>
              <a:t>        = </a:t>
            </a:r>
            <a:r>
              <a:rPr lang="en-US" altLang="en-US" b="1" dirty="0" err="1"/>
              <a:t>w</a:t>
            </a:r>
            <a:r>
              <a:rPr lang="en-US" altLang="en-US" dirty="0" err="1"/>
              <a:t>X</a:t>
            </a:r>
            <a:r>
              <a:rPr lang="en-US" altLang="en-US" baseline="30000" dirty="0" err="1"/>
              <a:t>T</a:t>
            </a:r>
            <a:r>
              <a:rPr lang="en-US" altLang="en-US" dirty="0" err="1"/>
              <a:t>X</a:t>
            </a:r>
            <a:r>
              <a:rPr lang="en-US" altLang="en-US" b="1" dirty="0" err="1"/>
              <a:t>w</a:t>
            </a:r>
            <a:r>
              <a:rPr lang="en-US" altLang="en-US" baseline="30000" dirty="0" err="1"/>
              <a:t>T</a:t>
            </a:r>
            <a:r>
              <a:rPr lang="en-US" altLang="en-US" dirty="0"/>
              <a:t> –2</a:t>
            </a:r>
            <a:r>
              <a:rPr lang="en-US" altLang="en-US" b="1" dirty="0"/>
              <a:t>w</a:t>
            </a:r>
            <a:r>
              <a:rPr lang="en-US" altLang="en-US" dirty="0"/>
              <a:t>X</a:t>
            </a:r>
            <a:r>
              <a:rPr lang="en-US" altLang="en-US" baseline="30000" dirty="0"/>
              <a:t>T</a:t>
            </a:r>
            <a:r>
              <a:rPr lang="en-US" altLang="en-US" b="1" dirty="0"/>
              <a:t>y</a:t>
            </a:r>
            <a:r>
              <a:rPr lang="en-US" altLang="en-US" dirty="0"/>
              <a:t> +</a:t>
            </a:r>
            <a:r>
              <a:rPr lang="en-US" altLang="en-US" b="1" dirty="0" err="1"/>
              <a:t>y</a:t>
            </a:r>
            <a:r>
              <a:rPr lang="en-US" altLang="en-US" baseline="30000" dirty="0" err="1"/>
              <a:t>T</a:t>
            </a:r>
            <a:r>
              <a:rPr lang="en-US" altLang="en-US" b="1" dirty="0" err="1"/>
              <a:t>y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Gradient: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>
                <a:sym typeface="Symbol" pitchFamily="18" charset="2"/>
              </a:rPr>
              <a:t>			</a:t>
            </a:r>
            <a:r>
              <a:rPr lang="en-US" altLang="en-US" b="1" dirty="0" smtClean="0">
                <a:sym typeface="Symbol" pitchFamily="18" charset="2"/>
              </a:rPr>
              <a:t></a:t>
            </a:r>
            <a:r>
              <a:rPr lang="en-US" altLang="en-US" b="1" baseline="-25000" dirty="0" err="1">
                <a:sym typeface="Symbol" pitchFamily="18" charset="2"/>
              </a:rPr>
              <a:t>w</a:t>
            </a:r>
            <a:r>
              <a:rPr lang="en-US" altLang="en-US" dirty="0" err="1">
                <a:sym typeface="Symbol" pitchFamily="18" charset="2"/>
              </a:rPr>
              <a:t>R</a:t>
            </a:r>
            <a:r>
              <a:rPr lang="en-US" altLang="en-US" dirty="0">
                <a:sym typeface="Symbol" pitchFamily="18" charset="2"/>
              </a:rPr>
              <a:t> = 2 (</a:t>
            </a:r>
            <a:r>
              <a:rPr lang="en-US" altLang="en-US" dirty="0" err="1"/>
              <a:t>X</a:t>
            </a:r>
            <a:r>
              <a:rPr lang="en-US" altLang="en-US" baseline="30000" dirty="0" err="1"/>
              <a:t>T</a:t>
            </a:r>
            <a:r>
              <a:rPr lang="en-US" altLang="en-US" dirty="0" err="1"/>
              <a:t>X</a:t>
            </a:r>
            <a:r>
              <a:rPr lang="en-US" altLang="en-US" b="1" dirty="0" err="1"/>
              <a:t>w</a:t>
            </a:r>
            <a:r>
              <a:rPr lang="en-US" altLang="en-US" baseline="30000" dirty="0" err="1"/>
              <a:t>T</a:t>
            </a:r>
            <a:r>
              <a:rPr lang="en-US" altLang="en-US" dirty="0"/>
              <a:t> – </a:t>
            </a:r>
            <a:r>
              <a:rPr lang="en-US" altLang="en-US" dirty="0" err="1"/>
              <a:t>X</a:t>
            </a:r>
            <a:r>
              <a:rPr lang="en-US" altLang="en-US" baseline="30000" dirty="0" err="1"/>
              <a:t>T</a:t>
            </a:r>
            <a:r>
              <a:rPr lang="en-US" altLang="en-US" b="1" dirty="0" err="1"/>
              <a:t>y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Hessian: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H(R) = 2 X</a:t>
            </a:r>
            <a:r>
              <a:rPr lang="en-US" altLang="en-US" baseline="30000" dirty="0" smtClean="0"/>
              <a:t>T</a:t>
            </a:r>
            <a:r>
              <a:rPr lang="en-US" altLang="en-US" dirty="0" smtClean="0"/>
              <a:t>X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X</a:t>
            </a:r>
            <a:r>
              <a:rPr lang="en-US" altLang="en-US" baseline="30000" dirty="0" smtClean="0"/>
              <a:t>T</a:t>
            </a:r>
            <a:r>
              <a:rPr lang="en-US" altLang="en-US" dirty="0" smtClean="0"/>
              <a:t>X is an outer product, therefore it is PSD.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1545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76200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Hessian: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H(R) = 2 X</a:t>
            </a:r>
            <a:r>
              <a:rPr lang="en-US" altLang="en-US" baseline="30000" dirty="0" smtClean="0"/>
              <a:t>T</a:t>
            </a:r>
            <a:r>
              <a:rPr lang="en-US" altLang="en-US" dirty="0" smtClean="0"/>
              <a:t>X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In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-space: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lang="en-US" altLang="en-US" dirty="0"/>
              <a:t>H(R) = 2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baseline="30000" dirty="0" smtClean="0"/>
              <a:t>T</a:t>
            </a:r>
            <a:r>
              <a:rPr lang="en-US" altLang="en-US" dirty="0">
                <a:latin typeface="Symbol" panose="05050102010706020507" pitchFamily="18" charset="2"/>
              </a:rPr>
              <a:t>F</a:t>
            </a:r>
            <a:endParaRPr lang="en-US" altLang="en-US" dirty="0" smtClean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		         = 2 K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This is why it is useful that the kernel matrix K be PSD.</a:t>
            </a: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/>
          </a:p>
        </p:txBody>
      </p:sp>
      <p:sp>
        <p:nvSpPr>
          <p:cNvPr id="7" name="Right Triangle 6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3063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in </a:t>
            </a:r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926" y="13716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f(</a:t>
            </a:r>
            <a:r>
              <a:rPr lang="en-US" altLang="en-US" b="1" dirty="0"/>
              <a:t>x</a:t>
            </a:r>
            <a:r>
              <a:rPr lang="en-US" altLang="en-US" dirty="0"/>
              <a:t>) = </a:t>
            </a:r>
            <a:r>
              <a:rPr lang="en-US" altLang="en-US" sz="4800" dirty="0" err="1">
                <a:latin typeface="Symbol" pitchFamily="18" charset="2"/>
              </a:rPr>
              <a:t>S</a:t>
            </a:r>
            <a:r>
              <a:rPr lang="en-US" altLang="en-US" baseline="-25000" dirty="0" err="1"/>
              <a:t>k</a:t>
            </a:r>
            <a:r>
              <a:rPr lang="en-US" altLang="en-US" dirty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/>
              <a:t>x</a:t>
            </a:r>
            <a:r>
              <a:rPr lang="en-US" altLang="en-US" dirty="0" smtClean="0"/>
              <a:t>)</a:t>
            </a:r>
            <a:r>
              <a:rPr lang="en-US" altLang="en-US" dirty="0"/>
              <a:t> </a:t>
            </a:r>
            <a:r>
              <a:rPr lang="en-US" altLang="en-US" dirty="0" smtClean="0"/>
              <a:t>		K </a:t>
            </a:r>
            <a:r>
              <a:rPr lang="en-US" altLang="en-US" dirty="0"/>
              <a:t>= </a:t>
            </a:r>
            <a:r>
              <a:rPr lang="en-US" altLang="en-US" dirty="0" smtClean="0"/>
              <a:t>[k(</a:t>
            </a:r>
            <a:r>
              <a:rPr lang="en-US" altLang="en-US" b="1" dirty="0" err="1" smtClean="0"/>
              <a:t>x</a:t>
            </a:r>
            <a:r>
              <a:rPr lang="en-US" altLang="en-US" baseline="30000" dirty="0" err="1" smtClean="0"/>
              <a:t>k</a:t>
            </a:r>
            <a:r>
              <a:rPr lang="en-US" altLang="en-US" dirty="0"/>
              <a:t>, 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h</a:t>
            </a:r>
            <a:r>
              <a:rPr lang="en-US" altLang="en-US" dirty="0"/>
              <a:t>)]</a:t>
            </a:r>
          </a:p>
          <a:p>
            <a:pPr marL="514350" indent="-514350">
              <a:buAutoNum type="arabicParenR"/>
            </a:pP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 smtClean="0">
                <a:solidFill>
                  <a:srgbClr val="00B050"/>
                </a:solidFill>
              </a:rPr>
              <a:t>inge loss version: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en-US" sz="3500" dirty="0" smtClean="0"/>
              <a:t>min</a:t>
            </a:r>
            <a:r>
              <a:rPr lang="en-US" altLang="en-US" sz="3500" baseline="-25000" dirty="0" smtClean="0">
                <a:latin typeface="Symbol" panose="05050102010706020507" pitchFamily="18" charset="2"/>
              </a:rPr>
              <a:t>a</a:t>
            </a:r>
            <a:r>
              <a:rPr lang="en-US" altLang="en-US" sz="3500" dirty="0" smtClean="0"/>
              <a:t> </a:t>
            </a:r>
            <a:r>
              <a:rPr lang="en-US" altLang="en-US" sz="3500" b="1" dirty="0" err="1" smtClean="0">
                <a:latin typeface="Symbol" panose="05050102010706020507" pitchFamily="18" charset="2"/>
              </a:rPr>
              <a:t>a</a:t>
            </a:r>
            <a:r>
              <a:rPr lang="en-US" altLang="en-US" sz="3500" baseline="30000" dirty="0" err="1" smtClean="0">
                <a:latin typeface="+mj-lt"/>
              </a:rPr>
              <a:t>T</a:t>
            </a:r>
            <a:r>
              <a:rPr lang="en-US" altLang="en-US" sz="3500" dirty="0" smtClean="0"/>
              <a:t> </a:t>
            </a:r>
            <a:r>
              <a:rPr lang="en-US" altLang="en-US" sz="3500" b="1" dirty="0" smtClean="0"/>
              <a:t>y</a:t>
            </a:r>
            <a:r>
              <a:rPr lang="en-US" altLang="en-US" sz="3500" dirty="0" smtClean="0"/>
              <a:t> </a:t>
            </a:r>
            <a:r>
              <a:rPr lang="en-US" altLang="en-US" sz="3600" dirty="0"/>
              <a:t>-</a:t>
            </a:r>
            <a:r>
              <a:rPr lang="en-US" altLang="en-US" sz="3500" dirty="0" smtClean="0"/>
              <a:t> </a:t>
            </a:r>
            <a:r>
              <a:rPr lang="en-US" altLang="en-US" sz="2600" dirty="0" smtClean="0">
                <a:latin typeface="+mj-lt"/>
              </a:rPr>
              <a:t>(1/2)</a:t>
            </a:r>
            <a:r>
              <a:rPr lang="en-US" altLang="en-US" sz="3500" dirty="0" smtClean="0">
                <a:latin typeface="Symbol" pitchFamily="18" charset="2"/>
              </a:rPr>
              <a:t> </a:t>
            </a:r>
            <a:r>
              <a:rPr lang="en-US" altLang="en-US" sz="3500" b="1" dirty="0" err="1" smtClean="0">
                <a:latin typeface="Symbol" pitchFamily="18" charset="2"/>
              </a:rPr>
              <a:t>a</a:t>
            </a:r>
            <a:r>
              <a:rPr lang="en-US" altLang="en-US" sz="3500" baseline="30000" dirty="0" err="1"/>
              <a:t>T</a:t>
            </a:r>
            <a:r>
              <a:rPr lang="en-US" altLang="en-US" sz="3500" dirty="0" smtClean="0">
                <a:latin typeface="Symbol" pitchFamily="18" charset="2"/>
              </a:rPr>
              <a:t> </a:t>
            </a:r>
            <a:r>
              <a:rPr lang="en-US" altLang="en-US" sz="3500" dirty="0" smtClean="0">
                <a:latin typeface="+mj-lt"/>
              </a:rPr>
              <a:t>K</a:t>
            </a:r>
            <a:r>
              <a:rPr lang="en-US" altLang="en-US" sz="3500" dirty="0" smtClean="0">
                <a:latin typeface="Symbol" pitchFamily="18" charset="2"/>
              </a:rPr>
              <a:t> </a:t>
            </a:r>
            <a:r>
              <a:rPr lang="en-US" altLang="en-US" sz="3500" b="1" dirty="0" smtClean="0">
                <a:latin typeface="Symbol" pitchFamily="18" charset="2"/>
              </a:rPr>
              <a:t>a</a:t>
            </a:r>
          </a:p>
          <a:p>
            <a:pPr marL="0" indent="0">
              <a:buNone/>
            </a:pPr>
            <a:r>
              <a:rPr lang="en-US" altLang="en-US" dirty="0" smtClean="0"/>
              <a:t>0</a:t>
            </a:r>
            <a:r>
              <a:rPr lang="en-US" altLang="en-US" dirty="0"/>
              <a:t> ≤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y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</a:t>
            </a:r>
            <a:r>
              <a:rPr lang="en-US" altLang="en-US" dirty="0"/>
              <a:t>≤</a:t>
            </a:r>
            <a:r>
              <a:rPr lang="en-US" altLang="en-US" dirty="0" smtClean="0"/>
              <a:t> 1/</a:t>
            </a:r>
            <a:r>
              <a:rPr lang="en-US" altLang="en-US" dirty="0" smtClean="0">
                <a:latin typeface="Symbol" panose="05050102010706020507" pitchFamily="18" charset="2"/>
              </a:rPr>
              <a:t>l</a:t>
            </a:r>
            <a:r>
              <a:rPr lang="en-US" altLang="en-US" dirty="0" smtClean="0"/>
              <a:t>  </a:t>
            </a:r>
            <a:r>
              <a:rPr lang="en-US" sz="2600" dirty="0" smtClean="0">
                <a:solidFill>
                  <a:srgbClr val="00B050"/>
                </a:solidFill>
              </a:rPr>
              <a:t>box constraint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altLang="en-US" baseline="-25000" dirty="0" smtClean="0">
                <a:solidFill>
                  <a:srgbClr val="0033CC"/>
                </a:solidFill>
              </a:rPr>
              <a:t>	 		</a:t>
            </a:r>
          </a:p>
          <a:p>
            <a:pPr marL="0" indent="0">
              <a:buNone/>
            </a:pPr>
            <a:r>
              <a:rPr lang="en-US" altLang="en-US" b="1" dirty="0" err="1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a</a:t>
            </a:r>
            <a:r>
              <a:rPr lang="en-US" altLang="en-US" baseline="300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</a:rPr>
              <a:t> = 0 	      </a:t>
            </a:r>
            <a:r>
              <a:rPr lang="en-US" altLang="en-US" sz="2600" dirty="0">
                <a:solidFill>
                  <a:schemeClr val="bg1">
                    <a:lumMod val="65000"/>
                  </a:schemeClr>
                </a:solidFill>
              </a:rPr>
              <a:t>bias </a:t>
            </a:r>
            <a:r>
              <a:rPr lang="en-US" altLang="en-US" sz="2600" dirty="0" smtClean="0">
                <a:solidFill>
                  <a:schemeClr val="bg1">
                    <a:lumMod val="65000"/>
                  </a:schemeClr>
                </a:solidFill>
              </a:rPr>
              <a:t>constraint</a:t>
            </a:r>
            <a:endParaRPr lang="en-US" alt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2) Square hinge loss version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dirty="0"/>
              <a:t>min</a:t>
            </a:r>
            <a:r>
              <a:rPr lang="en-US" altLang="en-US" baseline="-25000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 </a:t>
            </a:r>
            <a:r>
              <a:rPr lang="en-US" altLang="en-US" b="1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30000" dirty="0" err="1" smtClean="0"/>
              <a:t>T</a:t>
            </a:r>
            <a:r>
              <a:rPr lang="en-US" altLang="en-US" dirty="0" smtClean="0"/>
              <a:t> </a:t>
            </a:r>
            <a:r>
              <a:rPr lang="en-US" altLang="en-US" b="1" dirty="0" smtClean="0"/>
              <a:t>y</a:t>
            </a:r>
            <a:r>
              <a:rPr lang="en-US" altLang="en-US" dirty="0" smtClean="0"/>
              <a:t> </a:t>
            </a:r>
            <a:r>
              <a:rPr lang="en-US" altLang="en-US" dirty="0"/>
              <a:t>- </a:t>
            </a:r>
            <a:r>
              <a:rPr lang="en-US" altLang="en-US" sz="2400" dirty="0"/>
              <a:t>(1/2)</a:t>
            </a:r>
            <a:r>
              <a:rPr lang="en-US" altLang="en-US" dirty="0" smtClean="0">
                <a:latin typeface="Symbol" pitchFamily="18" charset="2"/>
              </a:rPr>
              <a:t> </a:t>
            </a:r>
            <a:r>
              <a:rPr lang="en-US" altLang="en-US" b="1" dirty="0" err="1" smtClean="0">
                <a:latin typeface="Symbol" pitchFamily="18" charset="2"/>
              </a:rPr>
              <a:t>a</a:t>
            </a:r>
            <a:r>
              <a:rPr lang="en-US" altLang="en-US" baseline="30000" dirty="0" err="1" smtClean="0"/>
              <a:t>T</a:t>
            </a:r>
            <a:r>
              <a:rPr lang="en-US" altLang="en-US" dirty="0" smtClean="0">
                <a:latin typeface="+mj-lt"/>
              </a:rPr>
              <a:t>(K + </a:t>
            </a:r>
            <a:r>
              <a:rPr lang="en-US" altLang="en-US" sz="3000" dirty="0" err="1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dirty="0" err="1" smtClean="0">
                <a:latin typeface="Symbol" panose="05050102010706020507" pitchFamily="18" charset="2"/>
              </a:rPr>
              <a:t>I</a:t>
            </a:r>
            <a:r>
              <a:rPr lang="en-US" altLang="en-US" dirty="0" smtClean="0">
                <a:latin typeface="+mj-lt"/>
              </a:rPr>
              <a:t>)</a:t>
            </a:r>
            <a:r>
              <a:rPr lang="en-US" altLang="en-US" b="1" dirty="0" smtClean="0">
                <a:latin typeface="Symbol" pitchFamily="18" charset="2"/>
              </a:rPr>
              <a:t>a</a:t>
            </a:r>
            <a:endParaRPr lang="en-US" altLang="en-US" b="1" dirty="0">
              <a:latin typeface="Symbol" pitchFamily="18" charset="2"/>
            </a:endParaRPr>
          </a:p>
          <a:p>
            <a:pPr marL="0" indent="0">
              <a:buNone/>
            </a:pPr>
            <a:r>
              <a:rPr lang="en-US" altLang="en-US" dirty="0" err="1">
                <a:latin typeface="Symbol" panose="05050102010706020507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r>
              <a:rPr lang="en-US" altLang="en-US" dirty="0" smtClean="0"/>
              <a:t> ≥ 0</a:t>
            </a:r>
            <a:r>
              <a:rPr lang="en-US" altLang="en-US" baseline="-25000" dirty="0" smtClean="0"/>
              <a:t> </a:t>
            </a:r>
            <a:r>
              <a:rPr lang="en-US" altLang="en-US" baseline="-25000" dirty="0">
                <a:solidFill>
                  <a:srgbClr val="0033CC"/>
                </a:solidFill>
              </a:rPr>
              <a:t>			</a:t>
            </a:r>
            <a:r>
              <a:rPr lang="en-US" altLang="en-US" dirty="0"/>
              <a:t> </a:t>
            </a:r>
            <a:endParaRPr lang="en-US" altLang="en-US" dirty="0" smtClean="0"/>
          </a:p>
          <a:p>
            <a:pPr marL="0" indent="0">
              <a:buNone/>
            </a:pPr>
            <a:r>
              <a:rPr lang="en-US" altLang="en-US" b="1" dirty="0" err="1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a</a:t>
            </a:r>
            <a:r>
              <a:rPr lang="en-US" altLang="en-US" baseline="30000" dirty="0" err="1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b="1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bg1">
                    <a:lumMod val="65000"/>
                  </a:schemeClr>
                </a:solidFill>
              </a:rPr>
              <a:t>= 0 </a:t>
            </a:r>
            <a:r>
              <a:rPr lang="en-US" altLang="en-US" baseline="-25000" dirty="0" smtClean="0">
                <a:solidFill>
                  <a:schemeClr val="bg1">
                    <a:lumMod val="65000"/>
                  </a:schemeClr>
                </a:solidFill>
              </a:rPr>
              <a:t> 	         </a:t>
            </a:r>
            <a:r>
              <a:rPr lang="en-US" altLang="en-US" sz="2600" dirty="0" smtClean="0">
                <a:solidFill>
                  <a:schemeClr val="bg1">
                    <a:lumMod val="65000"/>
                  </a:schemeClr>
                </a:solidFill>
              </a:rPr>
              <a:t>bias </a:t>
            </a:r>
            <a:r>
              <a:rPr lang="en-US" altLang="en-US" sz="2600" dirty="0">
                <a:solidFill>
                  <a:schemeClr val="bg1">
                    <a:lumMod val="65000"/>
                  </a:schemeClr>
                </a:solidFill>
              </a:rPr>
              <a:t>constraint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471604" y="2658593"/>
            <a:ext cx="239927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471604" y="4645967"/>
            <a:ext cx="239927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5428400" y="2403856"/>
            <a:ext cx="3429000" cy="3405073"/>
            <a:chOff x="2101850" y="1594022"/>
            <a:chExt cx="5487988" cy="4454352"/>
          </a:xfrm>
        </p:grpSpPr>
        <p:sp>
          <p:nvSpPr>
            <p:cNvPr id="56" name="Text Box 10"/>
            <p:cNvSpPr txBox="1">
              <a:spLocks noChangeArrowheads="1"/>
            </p:cNvSpPr>
            <p:nvPr/>
          </p:nvSpPr>
          <p:spPr bwMode="auto">
            <a:xfrm>
              <a:off x="5181600" y="1933703"/>
              <a:ext cx="144780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000" i="1"/>
                <a:t>Margin</a:t>
              </a: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2101850" y="1594022"/>
              <a:ext cx="5487988" cy="4454352"/>
              <a:chOff x="2101850" y="1594022"/>
              <a:chExt cx="5487988" cy="4454352"/>
            </a:xfrm>
          </p:grpSpPr>
          <p:sp>
            <p:nvSpPr>
              <p:cNvPr id="58" name="Line 5"/>
              <p:cNvSpPr>
                <a:spLocks noChangeShapeType="1"/>
              </p:cNvSpPr>
              <p:nvPr/>
            </p:nvSpPr>
            <p:spPr bwMode="auto">
              <a:xfrm flipV="1">
                <a:off x="3846512" y="2605087"/>
                <a:ext cx="4763" cy="34432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00"/>
              </a:p>
            </p:txBody>
          </p:sp>
          <p:sp>
            <p:nvSpPr>
              <p:cNvPr id="59" name="Line 6"/>
              <p:cNvSpPr>
                <a:spLocks noChangeShapeType="1"/>
              </p:cNvSpPr>
              <p:nvPr/>
            </p:nvSpPr>
            <p:spPr bwMode="auto">
              <a:xfrm flipV="1">
                <a:off x="5591175" y="2605086"/>
                <a:ext cx="0" cy="34432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00"/>
              </a:p>
            </p:txBody>
          </p:sp>
          <p:sp>
            <p:nvSpPr>
              <p:cNvPr id="60" name="Text Box 9"/>
              <p:cNvSpPr txBox="1">
                <a:spLocks noChangeArrowheads="1"/>
              </p:cNvSpPr>
              <p:nvPr/>
            </p:nvSpPr>
            <p:spPr bwMode="auto">
              <a:xfrm>
                <a:off x="3241500" y="1751141"/>
                <a:ext cx="1447800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i="1" dirty="0"/>
                  <a:t>Decision boundary</a:t>
                </a:r>
              </a:p>
            </p:txBody>
          </p:sp>
          <p:grpSp>
            <p:nvGrpSpPr>
              <p:cNvPr id="61" name="Group 11"/>
              <p:cNvGrpSpPr>
                <a:grpSpLocks/>
              </p:cNvGrpSpPr>
              <p:nvPr/>
            </p:nvGrpSpPr>
            <p:grpSpPr bwMode="auto">
              <a:xfrm>
                <a:off x="2106613" y="5705474"/>
                <a:ext cx="5483225" cy="342900"/>
                <a:chOff x="1351" y="3768"/>
                <a:chExt cx="3454" cy="216"/>
              </a:xfrm>
            </p:grpSpPr>
            <p:sp>
              <p:nvSpPr>
                <p:cNvPr id="72" name="Line 12"/>
                <p:cNvSpPr>
                  <a:spLocks noChangeShapeType="1"/>
                </p:cNvSpPr>
                <p:nvPr/>
              </p:nvSpPr>
              <p:spPr bwMode="auto">
                <a:xfrm>
                  <a:off x="2448" y="3984"/>
                  <a:ext cx="2357" cy="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000"/>
                </a:p>
              </p:txBody>
            </p:sp>
            <p:sp>
              <p:nvSpPr>
                <p:cNvPr id="7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464" y="3768"/>
                  <a:ext cx="1776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000" b="1" i="1" dirty="0">
                      <a:solidFill>
                        <a:srgbClr val="008000"/>
                      </a:solidFill>
                    </a:rPr>
                    <a:t>well classified</a:t>
                  </a:r>
                </a:p>
              </p:txBody>
            </p:sp>
            <p:sp>
              <p:nvSpPr>
                <p:cNvPr id="74" name="Line 14"/>
                <p:cNvSpPr>
                  <a:spLocks noChangeShapeType="1"/>
                </p:cNvSpPr>
                <p:nvPr/>
              </p:nvSpPr>
              <p:spPr bwMode="auto">
                <a:xfrm flipH="1" flipV="1">
                  <a:off x="1351" y="3984"/>
                  <a:ext cx="1097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1000"/>
                </a:p>
              </p:txBody>
            </p:sp>
            <p:sp>
              <p:nvSpPr>
                <p:cNvPr id="7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464" y="3768"/>
                  <a:ext cx="1776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000" b="1" i="1" dirty="0" err="1">
                      <a:solidFill>
                        <a:srgbClr val="FF0000"/>
                      </a:solidFill>
                    </a:rPr>
                    <a:t>missclassified</a:t>
                  </a:r>
                  <a:endParaRPr lang="en-US" altLang="en-US" sz="1000" b="1" i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2" name="Text Box 17"/>
              <p:cNvSpPr txBox="1">
                <a:spLocks noChangeArrowheads="1"/>
              </p:cNvSpPr>
              <p:nvPr/>
            </p:nvSpPr>
            <p:spPr bwMode="auto">
              <a:xfrm>
                <a:off x="5554105" y="5032671"/>
                <a:ext cx="1828800" cy="523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dirty="0">
                    <a:solidFill>
                      <a:srgbClr val="FF0000"/>
                    </a:solidFill>
                  </a:rPr>
                  <a:t>square </a:t>
                </a:r>
                <a:r>
                  <a:rPr lang="en-US" altLang="en-US" sz="1000" dirty="0" smtClean="0">
                    <a:solidFill>
                      <a:srgbClr val="FF0000"/>
                    </a:solidFill>
                  </a:rPr>
                  <a:t>hinge loss max(0, (1- z)</a:t>
                </a:r>
                <a:r>
                  <a:rPr lang="en-US" altLang="en-US" sz="1000" baseline="3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en-US" sz="1000" dirty="0">
                    <a:solidFill>
                      <a:srgbClr val="FF0000"/>
                    </a:solidFill>
                  </a:rPr>
                  <a:t>)</a:t>
                </a:r>
                <a:endParaRPr lang="en-US" altLang="en-US" sz="1000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Text Box 18"/>
              <p:cNvSpPr txBox="1">
                <a:spLocks noChangeArrowheads="1"/>
              </p:cNvSpPr>
              <p:nvPr/>
            </p:nvSpPr>
            <p:spPr bwMode="auto">
              <a:xfrm>
                <a:off x="4291719" y="4326729"/>
                <a:ext cx="1216200" cy="523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dirty="0" smtClean="0">
                    <a:solidFill>
                      <a:srgbClr val="33CC33"/>
                    </a:solidFill>
                  </a:rPr>
                  <a:t>hinge </a:t>
                </a:r>
                <a:r>
                  <a:rPr lang="en-US" altLang="en-US" sz="1000" dirty="0">
                    <a:solidFill>
                      <a:srgbClr val="33CC33"/>
                    </a:solidFill>
                  </a:rPr>
                  <a:t>loss </a:t>
                </a:r>
                <a:r>
                  <a:rPr lang="en-US" altLang="en-US" sz="1000" dirty="0" smtClean="0">
                    <a:solidFill>
                      <a:srgbClr val="33CC33"/>
                    </a:solidFill>
                  </a:rPr>
                  <a:t>max(0</a:t>
                </a:r>
                <a:r>
                  <a:rPr lang="en-US" altLang="en-US" sz="1000" dirty="0">
                    <a:solidFill>
                      <a:srgbClr val="33CC33"/>
                    </a:solidFill>
                  </a:rPr>
                  <a:t>, 1-z)</a:t>
                </a:r>
                <a:endParaRPr lang="en-US" altLang="en-US" sz="1000" baseline="30000" dirty="0">
                  <a:solidFill>
                    <a:srgbClr val="33CC33"/>
                  </a:solidFill>
                </a:endParaRPr>
              </a:p>
            </p:txBody>
          </p:sp>
          <p:sp>
            <p:nvSpPr>
              <p:cNvPr id="64" name="Line 22"/>
              <p:cNvSpPr>
                <a:spLocks noChangeShapeType="1"/>
              </p:cNvSpPr>
              <p:nvPr/>
            </p:nvSpPr>
            <p:spPr bwMode="auto">
              <a:xfrm>
                <a:off x="2209800" y="5747950"/>
                <a:ext cx="5380038" cy="99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00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106827" y="1594022"/>
                <a:ext cx="3534032" cy="4125481"/>
              </a:xfrm>
              <a:custGeom>
                <a:avLst/>
                <a:gdLst>
                  <a:gd name="connsiteX0" fmla="*/ 0 w 3534032"/>
                  <a:gd name="connsiteY0" fmla="*/ 0 h 4125481"/>
                  <a:gd name="connsiteX1" fmla="*/ 407773 w 3534032"/>
                  <a:gd name="connsiteY1" fmla="*/ 951470 h 4125481"/>
                  <a:gd name="connsiteX2" fmla="*/ 926757 w 3534032"/>
                  <a:gd name="connsiteY2" fmla="*/ 1952367 h 4125481"/>
                  <a:gd name="connsiteX3" fmla="*/ 1544595 w 3534032"/>
                  <a:gd name="connsiteY3" fmla="*/ 2842054 h 4125481"/>
                  <a:gd name="connsiteX4" fmla="*/ 2150076 w 3534032"/>
                  <a:gd name="connsiteY4" fmla="*/ 3571102 h 4125481"/>
                  <a:gd name="connsiteX5" fmla="*/ 2891481 w 3534032"/>
                  <a:gd name="connsiteY5" fmla="*/ 4053016 h 4125481"/>
                  <a:gd name="connsiteX6" fmla="*/ 3534032 w 3534032"/>
                  <a:gd name="connsiteY6" fmla="*/ 4114800 h 4125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4032" h="4125481">
                    <a:moveTo>
                      <a:pt x="0" y="0"/>
                    </a:moveTo>
                    <a:cubicBezTo>
                      <a:pt x="126657" y="313038"/>
                      <a:pt x="253314" y="626076"/>
                      <a:pt x="407773" y="951470"/>
                    </a:cubicBezTo>
                    <a:cubicBezTo>
                      <a:pt x="562232" y="1276864"/>
                      <a:pt x="737287" y="1637270"/>
                      <a:pt x="926757" y="1952367"/>
                    </a:cubicBezTo>
                    <a:cubicBezTo>
                      <a:pt x="1116227" y="2267464"/>
                      <a:pt x="1340709" y="2572265"/>
                      <a:pt x="1544595" y="2842054"/>
                    </a:cubicBezTo>
                    <a:cubicBezTo>
                      <a:pt x="1748482" y="3111843"/>
                      <a:pt x="1925595" y="3369275"/>
                      <a:pt x="2150076" y="3571102"/>
                    </a:cubicBezTo>
                    <a:cubicBezTo>
                      <a:pt x="2374557" y="3772929"/>
                      <a:pt x="2660822" y="3962400"/>
                      <a:pt x="2891481" y="4053016"/>
                    </a:cubicBezTo>
                    <a:cubicBezTo>
                      <a:pt x="3122140" y="4143632"/>
                      <a:pt x="3328086" y="4129216"/>
                      <a:pt x="3534032" y="411480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2101850" y="3656762"/>
                <a:ext cx="3489325" cy="2062741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5591175" y="5690410"/>
                <a:ext cx="1770063" cy="3836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5507037" y="5728770"/>
                <a:ext cx="1854201" cy="3836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 Box 18"/>
              <p:cNvSpPr txBox="1">
                <a:spLocks noChangeArrowheads="1"/>
              </p:cNvSpPr>
              <p:nvPr/>
            </p:nvSpPr>
            <p:spPr bwMode="auto">
              <a:xfrm>
                <a:off x="3505200" y="5482549"/>
                <a:ext cx="341312" cy="246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dirty="0" smtClean="0"/>
                  <a:t>0</a:t>
                </a:r>
                <a:endParaRPr lang="en-US" altLang="en-US" sz="1000" baseline="30000" dirty="0"/>
              </a:p>
            </p:txBody>
          </p:sp>
          <p:sp>
            <p:nvSpPr>
              <p:cNvPr id="70" name="Text Box 18"/>
              <p:cNvSpPr txBox="1">
                <a:spLocks noChangeArrowheads="1"/>
              </p:cNvSpPr>
              <p:nvPr/>
            </p:nvSpPr>
            <p:spPr bwMode="auto">
              <a:xfrm>
                <a:off x="3505200" y="4606631"/>
                <a:ext cx="341312" cy="246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dirty="0" smtClean="0"/>
                  <a:t>1</a:t>
                </a:r>
                <a:endParaRPr lang="en-US" altLang="en-US" sz="1000" baseline="30000" dirty="0"/>
              </a:p>
            </p:txBody>
          </p:sp>
          <p:sp>
            <p:nvSpPr>
              <p:cNvPr id="71" name="Text Box 18"/>
              <p:cNvSpPr txBox="1">
                <a:spLocks noChangeArrowheads="1"/>
              </p:cNvSpPr>
              <p:nvPr/>
            </p:nvSpPr>
            <p:spPr bwMode="auto">
              <a:xfrm>
                <a:off x="5541756" y="5690410"/>
                <a:ext cx="341312" cy="246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1000" dirty="0" smtClean="0"/>
                  <a:t>1</a:t>
                </a:r>
                <a:endParaRPr lang="en-US" altLang="en-US" sz="1000" baseline="30000" dirty="0"/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3886200" y="5145558"/>
            <a:ext cx="820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ridge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264" y="6211669"/>
            <a:ext cx="7125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http://homepages.rpi.edu/~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bennek/class/mmld/papers/svn.pdf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http://cs229.stanford.edu/notes/cs229-notes3.pdf</a:t>
            </a:r>
          </a:p>
        </p:txBody>
      </p:sp>
      <p:sp>
        <p:nvSpPr>
          <p:cNvPr id="32" name="Right Triangle 31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31110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Loosing convexity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926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66800" y="2362200"/>
            <a:ext cx="762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en-US" dirty="0" smtClean="0"/>
              <a:t>R[</a:t>
            </a:r>
            <a:r>
              <a:rPr lang="en-US" altLang="en-US" b="1" dirty="0" smtClean="0">
                <a:latin typeface="Symbol" panose="05050102010706020507" pitchFamily="18" charset="2"/>
              </a:rPr>
              <a:t>a</a:t>
            </a:r>
            <a:r>
              <a:rPr lang="en-US" altLang="en-US" dirty="0" smtClean="0"/>
              <a:t>, </a:t>
            </a:r>
            <a:r>
              <a:rPr lang="en-US" alt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dirty="0" smtClean="0"/>
              <a:t>] = </a:t>
            </a:r>
            <a:r>
              <a:rPr lang="en-US" altLang="en-US" b="1" dirty="0" err="1">
                <a:latin typeface="Symbol" panose="05050102010706020507" pitchFamily="18" charset="2"/>
              </a:rPr>
              <a:t>a</a:t>
            </a:r>
            <a:r>
              <a:rPr lang="en-US" altLang="en-US" baseline="30000" dirty="0" err="1"/>
              <a:t>T</a:t>
            </a:r>
            <a:r>
              <a:rPr lang="en-US" altLang="en-US" dirty="0"/>
              <a:t> </a:t>
            </a:r>
            <a:r>
              <a:rPr lang="en-US" altLang="en-US" b="1" dirty="0"/>
              <a:t>y</a:t>
            </a:r>
            <a:r>
              <a:rPr lang="en-US" altLang="en-US" dirty="0"/>
              <a:t> - </a:t>
            </a:r>
            <a:r>
              <a:rPr lang="en-US" altLang="en-US" sz="2400" dirty="0"/>
              <a:t>(1/2)</a:t>
            </a:r>
            <a:r>
              <a:rPr lang="en-US" altLang="en-US" dirty="0">
                <a:latin typeface="Symbol" pitchFamily="18" charset="2"/>
              </a:rPr>
              <a:t> </a:t>
            </a:r>
            <a:r>
              <a:rPr lang="en-US" altLang="en-US" b="1" dirty="0" err="1">
                <a:latin typeface="Symbol" pitchFamily="18" charset="2"/>
              </a:rPr>
              <a:t>a</a:t>
            </a:r>
            <a:r>
              <a:rPr lang="en-US" altLang="en-US" baseline="30000" dirty="0" err="1"/>
              <a:t>T</a:t>
            </a:r>
            <a:r>
              <a:rPr lang="en-US" altLang="en-US" dirty="0">
                <a:latin typeface="Symbol" pitchFamily="18" charset="2"/>
              </a:rPr>
              <a:t> </a:t>
            </a:r>
            <a:r>
              <a:rPr lang="en-US" altLang="en-US" dirty="0" smtClean="0"/>
              <a:t>K(</a:t>
            </a:r>
            <a:r>
              <a:rPr lang="en-US" alt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dirty="0" smtClean="0"/>
              <a:t>)</a:t>
            </a:r>
            <a:r>
              <a:rPr lang="en-US" altLang="en-US" dirty="0" smtClean="0">
                <a:latin typeface="Symbol" pitchFamily="18" charset="2"/>
              </a:rPr>
              <a:t> </a:t>
            </a:r>
            <a:r>
              <a:rPr lang="en-US" altLang="en-US" b="1" dirty="0">
                <a:latin typeface="Symbol" pitchFamily="18" charset="2"/>
              </a:rPr>
              <a:t>a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/>
              <a:t>K(</a:t>
            </a:r>
            <a:r>
              <a:rPr lang="en-US" alt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dirty="0"/>
              <a:t>)</a:t>
            </a:r>
            <a:r>
              <a:rPr lang="en-US" altLang="en-US" dirty="0">
                <a:latin typeface="Symbol" pitchFamily="18" charset="2"/>
              </a:rPr>
              <a:t> </a:t>
            </a:r>
            <a:r>
              <a:rPr lang="en-US" altLang="en-US" dirty="0" smtClean="0">
                <a:latin typeface="Symbol" panose="05050102010706020507" pitchFamily="18" charset="2"/>
              </a:rPr>
              <a:t>= </a:t>
            </a:r>
            <a:r>
              <a:rPr lang="en-US" altLang="en-US" dirty="0" smtClean="0">
                <a:latin typeface="+mj-lt"/>
              </a:rPr>
              <a:t>[ k(</a:t>
            </a:r>
            <a:r>
              <a:rPr lang="en-US" altLang="en-US" b="1" dirty="0" err="1" smtClean="0">
                <a:latin typeface="+mj-lt"/>
              </a:rPr>
              <a:t>x</a:t>
            </a:r>
            <a:r>
              <a:rPr lang="en-US" altLang="en-US" baseline="30000" dirty="0" err="1" smtClean="0">
                <a:latin typeface="+mj-lt"/>
              </a:rPr>
              <a:t>k</a:t>
            </a:r>
            <a:r>
              <a:rPr lang="en-US" altLang="en-US" dirty="0" smtClean="0">
                <a:latin typeface="+mj-lt"/>
              </a:rPr>
              <a:t>, </a:t>
            </a:r>
            <a:r>
              <a:rPr lang="en-US" altLang="en-US" b="1" dirty="0" err="1" smtClean="0">
                <a:latin typeface="+mj-lt"/>
              </a:rPr>
              <a:t>x</a:t>
            </a:r>
            <a:r>
              <a:rPr lang="en-US" altLang="en-US" baseline="30000" dirty="0" err="1" smtClean="0">
                <a:latin typeface="+mj-lt"/>
              </a:rPr>
              <a:t>h</a:t>
            </a:r>
            <a:r>
              <a:rPr lang="en-US" altLang="en-US" dirty="0" smtClean="0">
                <a:latin typeface="+mj-lt"/>
              </a:rPr>
              <a:t>; </a:t>
            </a:r>
            <a:r>
              <a:rPr lang="en-US" alt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dirty="0" smtClean="0">
                <a:latin typeface="+mj-lt"/>
              </a:rPr>
              <a:t>) ]</a:t>
            </a:r>
            <a:r>
              <a:rPr lang="en-US" altLang="en-US" baseline="-25000" dirty="0" smtClean="0">
                <a:latin typeface="+mj-lt"/>
              </a:rPr>
              <a:t>k=1:N, h=1:N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k(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x</a:t>
            </a:r>
            <a:r>
              <a:rPr lang="en-US" dirty="0" smtClean="0"/>
              <a:t>’</a:t>
            </a:r>
            <a:r>
              <a:rPr lang="en-US" altLang="en-US" dirty="0" smtClean="0"/>
              <a:t>; </a:t>
            </a:r>
            <a:r>
              <a:rPr lang="en-US" alt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(</a:t>
            </a:r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a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sz="6400" dirty="0"/>
              <a:t>.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 smtClean="0"/>
              <a:t>’)</a:t>
            </a:r>
            <a:r>
              <a:rPr lang="en-US" altLang="en-US" b="1" baseline="30000" dirty="0" smtClean="0">
                <a:solidFill>
                  <a:srgbClr val="C00000"/>
                </a:solidFill>
                <a:latin typeface="+mj-lt"/>
              </a:rPr>
              <a:t>b</a:t>
            </a:r>
            <a:r>
              <a:rPr lang="en-US" dirty="0" smtClean="0"/>
              <a:t> </a:t>
            </a:r>
            <a:r>
              <a:rPr lang="en-US" dirty="0" err="1"/>
              <a:t>exp</a:t>
            </a:r>
            <a:r>
              <a:rPr lang="en-US" dirty="0"/>
              <a:t>(- </a:t>
            </a:r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c</a:t>
            </a:r>
            <a:r>
              <a:rPr lang="en-US" dirty="0" smtClean="0"/>
              <a:t> </a:t>
            </a:r>
            <a:r>
              <a:rPr lang="en-US" dirty="0" err="1" smtClean="0"/>
              <a:t>ǁ</a:t>
            </a:r>
            <a:r>
              <a:rPr lang="en-US" b="1" dirty="0" err="1" smtClean="0"/>
              <a:t>x</a:t>
            </a:r>
            <a:r>
              <a:rPr lang="en-US" b="1" dirty="0" smtClean="0"/>
              <a:t> </a:t>
            </a:r>
            <a:r>
              <a:rPr lang="en-US" dirty="0" smtClean="0"/>
              <a:t>- </a:t>
            </a:r>
            <a:r>
              <a:rPr lang="en-US" b="1" dirty="0" err="1" smtClean="0"/>
              <a:t>x</a:t>
            </a:r>
            <a:r>
              <a:rPr lang="en-US" dirty="0" err="1" smtClean="0"/>
              <a:t>’ǁ</a:t>
            </a:r>
            <a:r>
              <a:rPr lang="en-US" altLang="en-US" b="1" baseline="30000" dirty="0" err="1" smtClean="0">
                <a:solidFill>
                  <a:srgbClr val="C00000"/>
                </a:solidFill>
                <a:latin typeface="+mj-lt"/>
              </a:rPr>
              <a:t>d</a:t>
            </a:r>
            <a:r>
              <a:rPr lang="en-US" baseline="30000" dirty="0" smtClean="0"/>
              <a:t>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= </a:t>
            </a:r>
            <a:r>
              <a:rPr lang="en-US" altLang="en-US" dirty="0" smtClean="0">
                <a:solidFill>
                  <a:srgbClr val="C00000"/>
                </a:solidFill>
                <a:latin typeface="+mj-lt"/>
              </a:rPr>
              <a:t>[a, b, c, d]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33" name="Right Triangle 32"/>
          <p:cNvSpPr/>
          <p:nvPr/>
        </p:nvSpPr>
        <p:spPr>
          <a:xfrm flipV="1">
            <a:off x="7100" y="0"/>
            <a:ext cx="26599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9095158">
            <a:off x="-226143" y="384522"/>
            <a:ext cx="230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</a:t>
            </a:r>
          </a:p>
        </p:txBody>
      </p:sp>
    </p:spTree>
    <p:extLst>
      <p:ext uri="{BB962C8B-B14F-4D97-AF65-F5344CB8AC3E}">
        <p14:creationId xmlns:p14="http://schemas.microsoft.com/office/powerpoint/2010/main" val="32131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908656" y="760952"/>
            <a:ext cx="2328583" cy="991962"/>
          </a:xfrm>
          <a:prstGeom prst="ellipse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94239" y="792413"/>
            <a:ext cx="2362200" cy="914400"/>
          </a:xfrm>
          <a:prstGeom prst="round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39" y="3048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Avoid overfitting…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altLang="en-US" sz="3200" dirty="0" smtClean="0"/>
              <a:t>f(</a:t>
            </a:r>
            <a:r>
              <a:rPr lang="en-US" altLang="en-US" sz="3200" b="1" dirty="0" smtClean="0"/>
              <a:t>x</a:t>
            </a:r>
            <a:r>
              <a:rPr lang="en-US" altLang="en-US" sz="3200" dirty="0"/>
              <a:t>) =</a:t>
            </a:r>
            <a:r>
              <a:rPr lang="en-US" altLang="en-US" dirty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(</a:t>
            </a:r>
            <a:r>
              <a:rPr lang="en-US" altLang="en-US" dirty="0" smtClean="0"/>
              <a:t> </a:t>
            </a:r>
            <a:r>
              <a:rPr lang="en-US" altLang="en-US" sz="4800" dirty="0" err="1" smtClean="0">
                <a:latin typeface="Symbol" pitchFamily="18" charset="2"/>
              </a:rPr>
              <a:t>S</a:t>
            </a:r>
            <a:r>
              <a:rPr lang="en-US" altLang="en-US" sz="3200" baseline="-25000" dirty="0" err="1" smtClean="0"/>
              <a:t>k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>
                <a:latin typeface="Symbol" pitchFamily="18" charset="2"/>
              </a:rPr>
              <a:t>a</a:t>
            </a:r>
            <a:r>
              <a:rPr lang="en-US" altLang="en-US" sz="3200" baseline="-25000" dirty="0" err="1" smtClean="0"/>
              <a:t>k</a:t>
            </a:r>
            <a:r>
              <a:rPr lang="en-US" altLang="en-US" sz="3200" baseline="-25000" dirty="0" smtClean="0"/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[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err="1" smtClean="0"/>
              <a:t>x</a:t>
            </a:r>
            <a:r>
              <a:rPr lang="en-US" altLang="en-US" sz="3200" baseline="30000" dirty="0" err="1" smtClean="0"/>
              <a:t>k</a:t>
            </a:r>
            <a:r>
              <a:rPr lang="en-US" altLang="en-US" sz="3200" dirty="0" smtClean="0"/>
              <a:t>)</a:t>
            </a:r>
            <a:r>
              <a:rPr lang="en-US" altLang="en-US" sz="2800" dirty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)</a:t>
            </a:r>
            <a:r>
              <a:rPr lang="en-US" altLang="en-US" sz="3200" dirty="0" smtClean="0"/>
              <a:t> </a:t>
            </a:r>
            <a:r>
              <a:rPr lang="en-US" altLang="en-US" sz="3200" dirty="0">
                <a:sym typeface="Symbol" pitchFamily="18" charset="2"/>
              </a:rPr>
              <a:t> </a:t>
            </a:r>
            <a:r>
              <a:rPr lang="en-US" altLang="en-US" sz="3200" b="1" dirty="0">
                <a:latin typeface="Symbol" pitchFamily="18" charset="2"/>
              </a:rPr>
              <a:t>F</a:t>
            </a:r>
            <a:r>
              <a:rPr lang="en-US" altLang="en-US" sz="3200" dirty="0"/>
              <a:t>(</a:t>
            </a:r>
            <a:r>
              <a:rPr lang="en-US" altLang="en-US" sz="3200" b="1" dirty="0"/>
              <a:t>x</a:t>
            </a:r>
            <a:r>
              <a:rPr lang="en-US" altLang="en-US" sz="3200" dirty="0" smtClean="0"/>
              <a:t>)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4638" y="1487265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FF"/>
                </a:solidFill>
              </a:rPr>
              <a:t>w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62600" y="153864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(</a:t>
            </a:r>
            <a:r>
              <a:rPr lang="en-US" sz="3200" b="1" dirty="0" err="1" smtClean="0">
                <a:solidFill>
                  <a:srgbClr val="C00000"/>
                </a:solidFill>
              </a:rPr>
              <a:t>x</a:t>
            </a:r>
            <a:r>
              <a:rPr lang="en-US" sz="3200" baseline="30000" dirty="0" err="1" smtClean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,</a:t>
            </a:r>
            <a:r>
              <a:rPr lang="en-US" sz="3200" b="1" dirty="0" smtClean="0">
                <a:solidFill>
                  <a:srgbClr val="C00000"/>
                </a:solidFill>
              </a:rPr>
              <a:t> x</a:t>
            </a:r>
            <a:r>
              <a:rPr lang="en-US" sz="3200" dirty="0" smtClean="0">
                <a:solidFill>
                  <a:srgbClr val="C00000"/>
                </a:solidFill>
              </a:rPr>
              <a:t>;</a:t>
            </a:r>
            <a:r>
              <a:rPr lang="en-US" sz="3200" b="1" dirty="0" smtClean="0">
                <a:solidFill>
                  <a:srgbClr val="C00000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491596"/>
            <a:ext cx="2514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66FF"/>
                </a:solidFill>
              </a:rPr>
              <a:t>Perceptrons</a:t>
            </a:r>
            <a:endParaRPr lang="en-US" sz="2000" b="1" dirty="0">
              <a:solidFill>
                <a:srgbClr val="00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 smtClean="0"/>
              <a:t>fitted to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>
                <a:solidFill>
                  <a:srgbClr val="C00000"/>
                </a:solidFill>
              </a:rPr>
              <a:t>) =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114800" y="3278891"/>
            <a:ext cx="24126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</a:rPr>
              <a:t>Parzen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=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</a:t>
            </a:r>
            <a:r>
              <a:rPr lang="en-US" altLang="en-US" dirty="0" smtClean="0">
                <a:solidFill>
                  <a:srgbClr val="C00000"/>
                </a:solidFill>
              </a:rPr>
              <a:t>R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CV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/>
              <a:t>)</a:t>
            </a:r>
            <a:endParaRPr lang="en-US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96308" y="4253596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model search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5233329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39" y="3048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Nested subsets</a:t>
            </a:r>
            <a:r>
              <a:rPr lang="en-US" sz="3100" dirty="0"/>
              <a:t/>
            </a:r>
            <a:br>
              <a:rPr lang="en-US" sz="31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491596"/>
            <a:ext cx="2514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66FF"/>
                </a:solidFill>
              </a:rPr>
              <a:t>Perceptrons</a:t>
            </a:r>
            <a:endParaRPr lang="en-US" sz="2000" b="1" dirty="0">
              <a:solidFill>
                <a:srgbClr val="00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 smtClean="0"/>
              <a:t>fitted to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>
                <a:solidFill>
                  <a:srgbClr val="C00000"/>
                </a:solidFill>
              </a:rPr>
              <a:t>) =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696308" y="4253596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0" y="2123415"/>
            <a:ext cx="4039292" cy="465838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100" y="2057400"/>
            <a:ext cx="9060701" cy="480059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5150" y="1676400"/>
            <a:ext cx="7083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60385" y="1145181"/>
            <a:ext cx="332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CC"/>
                </a:solidFill>
              </a:rPr>
              <a:t>Capacity /complexity</a:t>
            </a:r>
            <a:endParaRPr lang="en-US" sz="28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39" y="3048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</a:t>
            </a:r>
            <a:r>
              <a:rPr lang="en-US" dirty="0" smtClean="0"/>
              <a:t>subsets</a:t>
            </a:r>
            <a:r>
              <a:rPr lang="en-US" sz="3100" dirty="0"/>
              <a:t/>
            </a:r>
            <a:br>
              <a:rPr lang="en-US" sz="31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114800" y="3278891"/>
            <a:ext cx="24126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</a:rPr>
              <a:t>Parzen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=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</a:t>
            </a:r>
            <a:r>
              <a:rPr lang="en-US" altLang="en-US" dirty="0" smtClean="0">
                <a:solidFill>
                  <a:srgbClr val="C00000"/>
                </a:solidFill>
              </a:rPr>
              <a:t>R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CV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/>
              <a:t>)</a:t>
            </a:r>
            <a:endParaRPr lang="en-US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96308" y="4253596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3735668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90599" y="3206681"/>
            <a:ext cx="6436827" cy="353013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90599" y="2057400"/>
            <a:ext cx="8977202" cy="47244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8885822">
            <a:off x="-326261" y="6457885"/>
            <a:ext cx="685800" cy="66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375150" y="1676400"/>
            <a:ext cx="7083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60385" y="1145181"/>
            <a:ext cx="3321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CC"/>
                </a:solidFill>
              </a:rPr>
              <a:t>Capacity /complexity</a:t>
            </a:r>
            <a:endParaRPr lang="en-US" sz="28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Guaranteed risk</a:t>
            </a:r>
            <a:br>
              <a:rPr lang="en-US" dirty="0" smtClean="0"/>
            </a:br>
            <a:r>
              <a:rPr lang="en-US" sz="3100" dirty="0" smtClean="0"/>
              <a:t>to avoid overfitting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926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0" y="2821781"/>
            <a:ext cx="762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With </a:t>
            </a:r>
            <a:r>
              <a:rPr lang="en-US" altLang="en-US" sz="2800" i="1" dirty="0"/>
              <a:t>high</a:t>
            </a:r>
            <a:r>
              <a:rPr lang="en-US" altLang="en-US" sz="2800" dirty="0"/>
              <a:t> probability (1-</a:t>
            </a:r>
            <a:r>
              <a:rPr lang="en-US" altLang="en-US" sz="2800" dirty="0">
                <a:latin typeface="Symbol" pitchFamily="18" charset="2"/>
              </a:rPr>
              <a:t>d</a:t>
            </a:r>
            <a:r>
              <a:rPr lang="en-US" altLang="en-US" sz="2800" dirty="0"/>
              <a:t>), </a:t>
            </a: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0&lt;</a:t>
            </a:r>
            <a:r>
              <a:rPr lang="en-US" altLang="en-US" sz="2800" dirty="0" smtClean="0">
                <a:latin typeface="Symbol" pitchFamily="18" charset="2"/>
              </a:rPr>
              <a:t>d&lt;&lt;1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R[f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0033CC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33CC"/>
                </a:solidFill>
              </a:rPr>
              <a:t>train</a:t>
            </a:r>
            <a:r>
              <a:rPr lang="en-US" altLang="en-US" dirty="0" smtClean="0">
                <a:solidFill>
                  <a:srgbClr val="0033CC"/>
                </a:solidFill>
              </a:rPr>
              <a:t>[f</a:t>
            </a:r>
            <a:r>
              <a:rPr lang="en-US" altLang="en-US" dirty="0">
                <a:solidFill>
                  <a:srgbClr val="0033CC"/>
                </a:solidFill>
              </a:rPr>
              <a:t>]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+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(d, </a:t>
            </a:r>
            <a:r>
              <a:rPr lang="en-US" altLang="en-US" sz="2800" dirty="0">
                <a:solidFill>
                  <a:srgbClr val="FF0000"/>
                </a:solidFill>
              </a:rPr>
              <a:t>C/N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008000"/>
                </a:solidFill>
              </a:rPr>
              <a:t>		</a:t>
            </a:r>
            <a:endParaRPr lang="en-US" altLang="en-US" dirty="0">
              <a:latin typeface="Symbol" pitchFamily="18" charset="2"/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                      </a:t>
            </a:r>
            <a:r>
              <a:rPr lang="en-US" altLang="en-US" dirty="0" err="1" smtClean="0">
                <a:solidFill>
                  <a:srgbClr val="008000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8000"/>
                </a:solidFill>
              </a:rPr>
              <a:t>gua</a:t>
            </a:r>
            <a:r>
              <a:rPr lang="en-US" altLang="en-US" dirty="0" smtClean="0">
                <a:solidFill>
                  <a:srgbClr val="008000"/>
                </a:solidFill>
              </a:rPr>
              <a:t>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endParaRPr lang="en-US" dirty="0">
              <a:latin typeface="+mj-lt"/>
            </a:endParaRPr>
          </a:p>
        </p:txBody>
      </p:sp>
      <p:grpSp>
        <p:nvGrpSpPr>
          <p:cNvPr id="14" name="Group 1039"/>
          <p:cNvGrpSpPr>
            <a:grpSpLocks/>
          </p:cNvGrpSpPr>
          <p:nvPr/>
        </p:nvGrpSpPr>
        <p:grpSpPr bwMode="auto">
          <a:xfrm>
            <a:off x="-269875" y="2107406"/>
            <a:ext cx="5667375" cy="4116388"/>
            <a:chOff x="-218" y="942"/>
            <a:chExt cx="3570" cy="2593"/>
          </a:xfrm>
        </p:grpSpPr>
        <p:graphicFrame>
          <p:nvGraphicFramePr>
            <p:cNvPr id="15" name="Object 1040"/>
            <p:cNvGraphicFramePr>
              <a:graphicFrameLocks noChangeAspect="1"/>
            </p:cNvGraphicFramePr>
            <p:nvPr/>
          </p:nvGraphicFramePr>
          <p:xfrm>
            <a:off x="-218" y="942"/>
            <a:ext cx="3252" cy="2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Picture" r:id="rId3" imgW="5468040" imgH="4096440" progId="Word.Picture.8">
                    <p:embed/>
                  </p:oleObj>
                </mc:Choice>
                <mc:Fallback>
                  <p:oleObj name="Picture" r:id="rId3" imgW="5468040" imgH="409644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18" y="942"/>
                          <a:ext cx="3252" cy="2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1041"/>
            <p:cNvSpPr txBox="1">
              <a:spLocks noChangeArrowheads="1"/>
            </p:cNvSpPr>
            <p:nvPr/>
          </p:nvSpPr>
          <p:spPr bwMode="auto">
            <a:xfrm>
              <a:off x="1858" y="3012"/>
              <a:ext cx="14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>
                  <a:solidFill>
                    <a:schemeClr val="accent2"/>
                  </a:solidFill>
                </a:rPr>
                <a:t>Tr, Training error</a:t>
              </a:r>
            </a:p>
          </p:txBody>
        </p:sp>
        <p:sp>
          <p:nvSpPr>
            <p:cNvPr id="17" name="Text Box 1042"/>
            <p:cNvSpPr txBox="1">
              <a:spLocks noChangeArrowheads="1"/>
            </p:cNvSpPr>
            <p:nvPr/>
          </p:nvSpPr>
          <p:spPr bwMode="auto">
            <a:xfrm>
              <a:off x="842" y="2400"/>
              <a:ext cx="1002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Ga, Guaranteed risk</a:t>
              </a:r>
            </a:p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Ga= </a:t>
              </a:r>
              <a:r>
                <a:rPr lang="en-US" altLang="en-US" sz="1200" dirty="0" err="1">
                  <a:solidFill>
                    <a:srgbClr val="339933"/>
                  </a:solidFill>
                </a:rPr>
                <a:t>Tr</a:t>
              </a:r>
              <a:r>
                <a:rPr lang="en-US" altLang="en-US" sz="1200" dirty="0">
                  <a:solidFill>
                    <a:srgbClr val="339933"/>
                  </a:solidFill>
                </a:rPr>
                <a:t> + 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e(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C/N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)</a:t>
              </a:r>
              <a:endParaRPr lang="en-US" altLang="en-US" sz="1200" dirty="0">
                <a:solidFill>
                  <a:srgbClr val="339933"/>
                </a:solidFill>
              </a:endParaRPr>
            </a:p>
          </p:txBody>
        </p:sp>
        <p:sp>
          <p:nvSpPr>
            <p:cNvPr id="18" name="Text Box 1043"/>
            <p:cNvSpPr txBox="1">
              <a:spLocks noChangeArrowheads="1"/>
            </p:cNvSpPr>
            <p:nvPr/>
          </p:nvSpPr>
          <p:spPr bwMode="auto">
            <a:xfrm>
              <a:off x="188" y="2722"/>
              <a:ext cx="702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>
                  <a:solidFill>
                    <a:srgbClr val="FF0000"/>
                  </a:solidFill>
                  <a:latin typeface="Symbol" pitchFamily="18" charset="2"/>
                </a:rPr>
                <a:t>e</a:t>
              </a:r>
              <a:r>
                <a:rPr lang="en-US" altLang="en-US" sz="1200">
                  <a:solidFill>
                    <a:srgbClr val="FF0000"/>
                  </a:solidFill>
                </a:rPr>
                <a:t>, Function of Model Complexity C</a:t>
              </a:r>
            </a:p>
          </p:txBody>
        </p:sp>
        <p:sp>
          <p:nvSpPr>
            <p:cNvPr id="19" name="Text Box 1044"/>
            <p:cNvSpPr txBox="1">
              <a:spLocks noChangeArrowheads="1"/>
            </p:cNvSpPr>
            <p:nvPr/>
          </p:nvSpPr>
          <p:spPr bwMode="auto">
            <a:xfrm>
              <a:off x="392" y="3304"/>
              <a:ext cx="19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Complexity/Capacity C</a:t>
              </a:r>
            </a:p>
          </p:txBody>
        </p:sp>
      </p:grpSp>
      <p:sp>
        <p:nvSpPr>
          <p:cNvPr id="5" name="Left Brace 4"/>
          <p:cNvSpPr/>
          <p:nvPr/>
        </p:nvSpPr>
        <p:spPr>
          <a:xfrm rot="16200000">
            <a:off x="6896100" y="3600450"/>
            <a:ext cx="533400" cy="289559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8728" y="6324600"/>
            <a:ext cx="386694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39" y="3048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Shrinkage: </a:t>
            </a:r>
            <a:r>
              <a:rPr lang="en-US" altLang="en-US" sz="3200" dirty="0" err="1" smtClean="0"/>
              <a:t>min</a:t>
            </a:r>
            <a:r>
              <a:rPr lang="en-US" altLang="en-US" sz="3200" baseline="-25000" dirty="0" err="1" smtClean="0"/>
              <a:t>w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R</a:t>
            </a:r>
            <a:r>
              <a:rPr lang="en-US" altLang="en-US" sz="3200" baseline="-25000" dirty="0" err="1" smtClean="0"/>
              <a:t>train</a:t>
            </a:r>
            <a:r>
              <a:rPr lang="en-US" altLang="en-US" sz="3200" dirty="0" smtClean="0"/>
              <a:t>[w] </a:t>
            </a:r>
            <a:r>
              <a:rPr lang="en-US" altLang="en-US" sz="3200" dirty="0"/>
              <a:t>+ </a:t>
            </a:r>
            <a:r>
              <a:rPr lang="en-US" altLang="en-US" sz="3200" dirty="0" smtClean="0">
                <a:latin typeface="Symbol" panose="05050102010706020507" pitchFamily="18" charset="2"/>
              </a:rPr>
              <a:t>l</a:t>
            </a:r>
            <a:r>
              <a:rPr lang="en-US" altLang="en-US" sz="3200" dirty="0">
                <a:solidFill>
                  <a:srgbClr val="0066CC"/>
                </a:solidFill>
              </a:rPr>
              <a:t> ǁ</a:t>
            </a:r>
            <a:r>
              <a:rPr lang="en-US" altLang="en-US" sz="3200" b="1" dirty="0">
                <a:solidFill>
                  <a:srgbClr val="0066CC"/>
                </a:solidFill>
              </a:rPr>
              <a:t>w</a:t>
            </a:r>
            <a:r>
              <a:rPr lang="en-US" altLang="en-US" sz="3200" dirty="0">
                <a:solidFill>
                  <a:srgbClr val="0066CC"/>
                </a:solidFill>
              </a:rPr>
              <a:t>ǁ</a:t>
            </a:r>
            <a:r>
              <a:rPr lang="en-US" altLang="en-US" sz="3200" baseline="30000" dirty="0">
                <a:solidFill>
                  <a:srgbClr val="0066CC"/>
                </a:solidFill>
              </a:rPr>
              <a:t>2 </a:t>
            </a:r>
            <a:r>
              <a:rPr lang="en-US" sz="3100" dirty="0"/>
              <a:t/>
            </a:r>
            <a:br>
              <a:rPr lang="en-US" sz="31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100" y="2057400"/>
            <a:ext cx="9060701" cy="480059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5150" y="1676400"/>
            <a:ext cx="7083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60385" y="1145181"/>
            <a:ext cx="285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CC"/>
                </a:solidFill>
              </a:rPr>
              <a:t>Capacity = </a:t>
            </a:r>
            <a:r>
              <a:rPr lang="en-US" sz="2800" b="1" dirty="0" err="1" smtClean="0">
                <a:solidFill>
                  <a:srgbClr val="0066CC"/>
                </a:solidFill>
              </a:rPr>
              <a:t>d</a:t>
            </a:r>
            <a:r>
              <a:rPr lang="en-US" sz="2800" b="1" baseline="-25000" dirty="0" err="1" smtClean="0">
                <a:solidFill>
                  <a:srgbClr val="0066CC"/>
                </a:solidFill>
              </a:rPr>
              <a:t>effective</a:t>
            </a:r>
            <a:endParaRPr lang="en-US" sz="2800" b="1" baseline="-25000" dirty="0">
              <a:solidFill>
                <a:srgbClr val="0066CC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8636" y="2895600"/>
            <a:ext cx="5526364" cy="38862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113325"/>
            <a:ext cx="2022850" cy="185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51313" y="5577858"/>
            <a:ext cx="1145943" cy="899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41036" y="4343400"/>
            <a:ext cx="3164164" cy="22860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09800"/>
            <a:ext cx="2819400" cy="258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553200" y="4953000"/>
            <a:ext cx="15268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0066FF"/>
                </a:solidFill>
              </a:rPr>
              <a:t>Perceptrons</a:t>
            </a:r>
            <a:endParaRPr lang="en-US" sz="2000" b="1" dirty="0">
              <a:solidFill>
                <a:srgbClr val="0066FF"/>
              </a:solidFill>
            </a:endParaRPr>
          </a:p>
          <a:p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56" y="4515741"/>
            <a:ext cx="1603144" cy="14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0" y="5630108"/>
            <a:ext cx="869148" cy="79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8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1410675" y="4415533"/>
            <a:ext cx="2086173" cy="145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839" y="3048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Shrinkage: </a:t>
            </a:r>
            <a:r>
              <a:rPr lang="en-US" altLang="en-US" sz="3200" dirty="0" err="1" smtClean="0"/>
              <a:t>min</a:t>
            </a:r>
            <a:r>
              <a:rPr lang="en-US" altLang="en-US" sz="3200" baseline="-25000" dirty="0" err="1" smtClean="0"/>
              <a:t>w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/>
              <a:t>R</a:t>
            </a:r>
            <a:r>
              <a:rPr lang="en-US" altLang="en-US" sz="3200" baseline="-25000" dirty="0" err="1" smtClean="0"/>
              <a:t>train</a:t>
            </a:r>
            <a:r>
              <a:rPr lang="en-US" altLang="en-US" sz="3200" dirty="0" smtClean="0"/>
              <a:t>[w] </a:t>
            </a:r>
            <a:r>
              <a:rPr lang="en-US" altLang="en-US" sz="3200" dirty="0"/>
              <a:t>+ </a:t>
            </a:r>
            <a:r>
              <a:rPr lang="en-US" altLang="en-US" sz="3200" dirty="0" smtClean="0">
                <a:latin typeface="Symbol" panose="05050102010706020507" pitchFamily="18" charset="2"/>
              </a:rPr>
              <a:t>l</a:t>
            </a:r>
            <a:r>
              <a:rPr lang="en-US" altLang="en-US" sz="3200" dirty="0">
                <a:solidFill>
                  <a:srgbClr val="FF0000"/>
                </a:solidFill>
              </a:rPr>
              <a:t> ǁ</a:t>
            </a:r>
            <a:r>
              <a:rPr lang="en-US" altLang="en-US" sz="3200" b="1" dirty="0">
                <a:solidFill>
                  <a:srgbClr val="FF0000"/>
                </a:solidFill>
              </a:rPr>
              <a:t>w</a:t>
            </a:r>
            <a:r>
              <a:rPr lang="en-US" altLang="en-US" sz="3200" dirty="0">
                <a:solidFill>
                  <a:srgbClr val="FF0000"/>
                </a:solidFill>
              </a:rPr>
              <a:t>ǁ</a:t>
            </a:r>
            <a:r>
              <a:rPr lang="en-US" altLang="en-US" sz="3200" baseline="30000" dirty="0">
                <a:solidFill>
                  <a:srgbClr val="FF0000"/>
                </a:solidFill>
              </a:rPr>
              <a:t>2 </a:t>
            </a:r>
            <a:r>
              <a:rPr lang="en-US" sz="3100" dirty="0"/>
              <a:t/>
            </a:r>
            <a:br>
              <a:rPr lang="en-US" sz="3100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5356501" y="1773505"/>
            <a:ext cx="3878012" cy="270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373908" y="5591185"/>
            <a:ext cx="1250667" cy="87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089193" y="4343400"/>
            <a:ext cx="2412627" cy="2349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</a:p>
          <a:p>
            <a:r>
              <a:rPr lang="en-US" altLang="en-US" sz="2000" dirty="0"/>
              <a:t>f(</a:t>
            </a:r>
            <a:r>
              <a:rPr lang="en-US" altLang="en-US" sz="2000" b="1" dirty="0"/>
              <a:t>x</a:t>
            </a:r>
            <a:r>
              <a:rPr lang="en-US" altLang="en-US" sz="2000" dirty="0"/>
              <a:t>)=</a:t>
            </a:r>
            <a:r>
              <a:rPr lang="en-US" altLang="en-US" sz="2000" dirty="0" err="1">
                <a:latin typeface="Symbol" pitchFamily="18" charset="2"/>
              </a:rPr>
              <a:t>S</a:t>
            </a:r>
            <a:r>
              <a:rPr lang="en-US" altLang="en-US" sz="2000" baseline="-25000" dirty="0" err="1"/>
              <a:t>k</a:t>
            </a:r>
            <a:r>
              <a:rPr lang="en-US" altLang="en-US" sz="2000" dirty="0"/>
              <a:t> </a:t>
            </a:r>
            <a:r>
              <a:rPr lang="en-US" altLang="en-US" sz="2000" dirty="0" err="1">
                <a:latin typeface="Symbol" pitchFamily="18" charset="2"/>
              </a:rPr>
              <a:t>a</a:t>
            </a:r>
            <a:r>
              <a:rPr lang="en-US" altLang="en-US" sz="2000" baseline="-25000" dirty="0" err="1"/>
              <a:t>k</a:t>
            </a:r>
            <a:r>
              <a:rPr lang="en-US" altLang="en-US" sz="2000" dirty="0"/>
              <a:t> k(</a:t>
            </a:r>
            <a:r>
              <a:rPr lang="en-US" altLang="en-US" sz="2000" b="1" dirty="0" err="1"/>
              <a:t>x</a:t>
            </a:r>
            <a:r>
              <a:rPr lang="en-US" altLang="en-US" sz="2000" baseline="30000" dirty="0" err="1"/>
              <a:t>k</a:t>
            </a:r>
            <a:r>
              <a:rPr lang="en-US" altLang="en-US" sz="2000" dirty="0"/>
              <a:t>, </a:t>
            </a:r>
            <a:r>
              <a:rPr lang="en-US" altLang="en-US" sz="2000" b="1" dirty="0"/>
              <a:t>x</a:t>
            </a:r>
            <a:r>
              <a:rPr lang="en-US" sz="2000" dirty="0"/>
              <a:t> ;</a:t>
            </a:r>
            <a:r>
              <a:rPr lang="en-US" sz="2000" b="1" dirty="0"/>
              <a:t> </a:t>
            </a:r>
            <a:r>
              <a:rPr lang="en-US" sz="2000" b="1" dirty="0">
                <a:latin typeface="Symbol" panose="05050102010706020507" pitchFamily="18" charset="2"/>
              </a:rPr>
              <a:t>q</a:t>
            </a:r>
            <a:r>
              <a:rPr lang="en-US" sz="2000" dirty="0"/>
              <a:t>)</a:t>
            </a:r>
          </a:p>
          <a:p>
            <a:endParaRPr lang="en-US" sz="2000" b="1" dirty="0" smtClean="0">
              <a:solidFill>
                <a:srgbClr val="C00000"/>
              </a:solidFill>
            </a:endParaRPr>
          </a:p>
          <a:p>
            <a:r>
              <a:rPr lang="en-US" altLang="en-US" sz="2000" dirty="0" smtClean="0">
                <a:solidFill>
                  <a:srgbClr val="FF0000"/>
                </a:solidFill>
              </a:rPr>
              <a:t>ǁ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w</a:t>
            </a:r>
            <a:r>
              <a:rPr lang="en-US" altLang="en-US" sz="2000" dirty="0" smtClean="0">
                <a:solidFill>
                  <a:srgbClr val="FF0000"/>
                </a:solidFill>
              </a:rPr>
              <a:t>ǁ</a:t>
            </a:r>
            <a:r>
              <a:rPr lang="en-US" altLang="en-US" sz="2000" baseline="30000" dirty="0" smtClean="0">
                <a:solidFill>
                  <a:srgbClr val="FF0000"/>
                </a:solidFill>
              </a:rPr>
              <a:t>2 </a:t>
            </a:r>
            <a:r>
              <a:rPr lang="en-US" altLang="en-US" sz="2000" dirty="0" smtClean="0">
                <a:solidFill>
                  <a:srgbClr val="FF0000"/>
                </a:solidFill>
              </a:rPr>
              <a:t>= 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ww</a:t>
            </a:r>
            <a:r>
              <a:rPr lang="en-US" altLang="en-US" sz="2000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en-US" sz="2000" baseline="30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altLang="en-US" sz="2000" baseline="30000" dirty="0">
                <a:solidFill>
                  <a:srgbClr val="FF0000"/>
                </a:solidFill>
              </a:rPr>
              <a:t> </a:t>
            </a:r>
            <a:r>
              <a:rPr lang="en-US" altLang="en-US" sz="2000" baseline="30000" dirty="0" smtClean="0">
                <a:solidFill>
                  <a:srgbClr val="FF0000"/>
                </a:solidFill>
              </a:rPr>
              <a:t>             </a:t>
            </a:r>
            <a:r>
              <a:rPr lang="en-US" altLang="en-US" sz="2000" dirty="0" smtClean="0">
                <a:solidFill>
                  <a:srgbClr val="FF0000"/>
                </a:solidFill>
              </a:rPr>
              <a:t>= 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sz="2000" b="1" baseline="30000" dirty="0" err="1">
                <a:solidFill>
                  <a:srgbClr val="FF0000"/>
                </a:solidFill>
              </a:rPr>
              <a:t>T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FF</a:t>
            </a:r>
            <a:r>
              <a:rPr lang="en-US" altLang="en-US" sz="2000" b="1" baseline="30000" dirty="0" err="1" smtClean="0">
                <a:solidFill>
                  <a:srgbClr val="FF0000"/>
                </a:solidFill>
              </a:rPr>
              <a:t>T</a:t>
            </a:r>
            <a:r>
              <a:rPr lang="en-US" altLang="en-US" sz="2000" b="1" baseline="30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</a:p>
          <a:p>
            <a:pPr marL="342900" indent="-342900">
              <a:buFont typeface="Symbol"/>
              <a:buChar char=" "/>
            </a:pPr>
            <a:r>
              <a:rPr lang="en-US" altLang="en-US" sz="2000" dirty="0" smtClean="0">
                <a:solidFill>
                  <a:srgbClr val="FF0000"/>
                </a:solidFill>
              </a:rPr>
              <a:t>    = 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sz="2000" b="1" baseline="30000" dirty="0" err="1">
                <a:solidFill>
                  <a:srgbClr val="FF0000"/>
                </a:solidFill>
              </a:rPr>
              <a:t>T</a:t>
            </a:r>
            <a:r>
              <a:rPr lang="en-US" altLang="en-US" sz="2000" b="1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K</a:t>
            </a:r>
            <a:r>
              <a:rPr lang="en-US" altLang="en-US" sz="2000" b="1" baseline="30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</a:p>
          <a:p>
            <a:pPr marL="342900" indent="-342900">
              <a:buFont typeface="Symbol"/>
              <a:buChar char=" "/>
            </a:pPr>
            <a:endParaRPr lang="en-US" sz="2000" b="1" baseline="30000" dirty="0">
              <a:solidFill>
                <a:srgbClr val="FF0000"/>
              </a:solidFill>
              <a:latin typeface="Symbol" panose="05050102010706020507" pitchFamily="18" charset="2"/>
            </a:endParaRPr>
          </a:p>
          <a:p>
            <a:pPr marL="342900" indent="-342900">
              <a:buFont typeface="Symbol"/>
              <a:buChar char=" "/>
            </a:pPr>
            <a:endParaRPr lang="en-US" sz="2000" b="1" baseline="30000" dirty="0">
              <a:solidFill>
                <a:srgbClr val="C000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100" y="2057400"/>
            <a:ext cx="9060701" cy="480059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5150" y="1676400"/>
            <a:ext cx="7083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3050911" y="2984983"/>
            <a:ext cx="2810729" cy="196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88636" y="2895600"/>
            <a:ext cx="5526364" cy="38862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313" y="5577858"/>
            <a:ext cx="1145943" cy="899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41036" y="4343400"/>
            <a:ext cx="3164164" cy="22860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060385" y="1145181"/>
            <a:ext cx="285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CC"/>
                </a:solidFill>
              </a:rPr>
              <a:t>Capacity = </a:t>
            </a:r>
            <a:r>
              <a:rPr lang="en-US" sz="2800" b="1" dirty="0" err="1" smtClean="0">
                <a:solidFill>
                  <a:srgbClr val="0066CC"/>
                </a:solidFill>
              </a:rPr>
              <a:t>d</a:t>
            </a:r>
            <a:r>
              <a:rPr lang="en-US" sz="2800" b="1" baseline="-25000" dirty="0" err="1" smtClean="0">
                <a:solidFill>
                  <a:srgbClr val="0066CC"/>
                </a:solidFill>
              </a:rPr>
              <a:t>effective</a:t>
            </a:r>
            <a:endParaRPr lang="en-US" sz="2800" b="1" baseline="-250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74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Statistical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54"/>
          <p:cNvGrpSpPr>
            <a:grpSpLocks/>
          </p:cNvGrpSpPr>
          <p:nvPr/>
        </p:nvGrpSpPr>
        <p:grpSpPr bwMode="auto">
          <a:xfrm>
            <a:off x="132556" y="1517652"/>
            <a:ext cx="8129588" cy="5262562"/>
            <a:chOff x="266" y="1005"/>
            <a:chExt cx="5121" cy="3315"/>
          </a:xfrm>
        </p:grpSpPr>
        <p:grpSp>
          <p:nvGrpSpPr>
            <p:cNvPr id="6" name="Group 53"/>
            <p:cNvGrpSpPr>
              <a:grpSpLocks/>
            </p:cNvGrpSpPr>
            <p:nvPr/>
          </p:nvGrpSpPr>
          <p:grpSpPr bwMode="auto">
            <a:xfrm>
              <a:off x="266" y="1005"/>
              <a:ext cx="5121" cy="3105"/>
              <a:chOff x="266" y="1005"/>
              <a:chExt cx="5121" cy="3105"/>
            </a:xfrm>
          </p:grpSpPr>
          <p:sp>
            <p:nvSpPr>
              <p:cNvPr id="12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13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16" name="Text Box 7"/>
              <p:cNvSpPr txBox="1">
                <a:spLocks noChangeArrowheads="1"/>
              </p:cNvSpPr>
              <p:nvPr/>
            </p:nvSpPr>
            <p:spPr bwMode="auto">
              <a:xfrm>
                <a:off x="266" y="1465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17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41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19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20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3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36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4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29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>
                    <a:latin typeface="Arial Narrow" pitchFamily="34" charset="0"/>
                  </a:rPr>
                  <a:t>Ecology  </a:t>
                </a:r>
                <a:endParaRPr lang="en-US" altLang="en-US" dirty="0"/>
              </a:p>
            </p:txBody>
          </p:sp>
          <p:sp>
            <p:nvSpPr>
              <p:cNvPr id="30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31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32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33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35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7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8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9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10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11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48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61" name="Right Triangle 6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209254" y="3914776"/>
            <a:ext cx="4213814" cy="2301082"/>
            <a:chOff x="4209254" y="3914776"/>
            <a:chExt cx="4213814" cy="2301082"/>
          </a:xfrm>
        </p:grpSpPr>
        <p:sp>
          <p:nvSpPr>
            <p:cNvPr id="3" name="Right Triangle 2"/>
            <p:cNvSpPr/>
            <p:nvPr/>
          </p:nvSpPr>
          <p:spPr>
            <a:xfrm flipH="1">
              <a:off x="4209254" y="3914776"/>
              <a:ext cx="2857502" cy="2301082"/>
            </a:xfrm>
            <a:prstGeom prst="rtTriangl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Linear model with </a:t>
              </a:r>
              <a:r>
                <a:rPr lang="en-US" b="1" dirty="0"/>
                <a:t>Hebb’s rule</a:t>
              </a:r>
            </a:p>
            <a:p>
              <a:pPr algn="ctr"/>
              <a:endParaRPr lang="en-US" dirty="0"/>
            </a:p>
          </p:txBody>
        </p:sp>
        <p:pic>
          <p:nvPicPr>
            <p:cNvPr id="63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9144" y="4504535"/>
              <a:ext cx="1303924" cy="1303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50"/>
          <p:cNvGrpSpPr/>
          <p:nvPr/>
        </p:nvGrpSpPr>
        <p:grpSpPr>
          <a:xfrm>
            <a:off x="1820985" y="1477108"/>
            <a:ext cx="6987959" cy="4720492"/>
            <a:chOff x="1820985" y="1477108"/>
            <a:chExt cx="6987959" cy="4720492"/>
          </a:xfrm>
        </p:grpSpPr>
        <p:grpSp>
          <p:nvGrpSpPr>
            <p:cNvPr id="59" name="Group 58"/>
            <p:cNvGrpSpPr/>
            <p:nvPr/>
          </p:nvGrpSpPr>
          <p:grpSpPr>
            <a:xfrm>
              <a:off x="1820985" y="1477108"/>
              <a:ext cx="5298159" cy="4720492"/>
              <a:chOff x="1820985" y="1477108"/>
              <a:chExt cx="5298159" cy="4720492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1820985" y="1477108"/>
                <a:ext cx="5298159" cy="4720492"/>
              </a:xfrm>
              <a:custGeom>
                <a:avLst/>
                <a:gdLst>
                  <a:gd name="connsiteX0" fmla="*/ 5111261 w 5158153"/>
                  <a:gd name="connsiteY0" fmla="*/ 31261 h 4720492"/>
                  <a:gd name="connsiteX1" fmla="*/ 0 w 5158153"/>
                  <a:gd name="connsiteY1" fmla="*/ 4720492 h 4720492"/>
                  <a:gd name="connsiteX2" fmla="*/ 2407138 w 5158153"/>
                  <a:gd name="connsiteY2" fmla="*/ 4720492 h 4720492"/>
                  <a:gd name="connsiteX3" fmla="*/ 4861169 w 5158153"/>
                  <a:gd name="connsiteY3" fmla="*/ 2625969 h 4720492"/>
                  <a:gd name="connsiteX4" fmla="*/ 5001846 w 5158153"/>
                  <a:gd name="connsiteY4" fmla="*/ 2500923 h 4720492"/>
                  <a:gd name="connsiteX5" fmla="*/ 5111261 w 5158153"/>
                  <a:gd name="connsiteY5" fmla="*/ 2422769 h 4720492"/>
                  <a:gd name="connsiteX6" fmla="*/ 5158153 w 5158153"/>
                  <a:gd name="connsiteY6" fmla="*/ 0 h 4720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58153" h="4720492">
                    <a:moveTo>
                      <a:pt x="5111261" y="31261"/>
                    </a:moveTo>
                    <a:lnTo>
                      <a:pt x="0" y="4720492"/>
                    </a:lnTo>
                    <a:lnTo>
                      <a:pt x="2407138" y="4720492"/>
                    </a:lnTo>
                    <a:lnTo>
                      <a:pt x="4861169" y="2625969"/>
                    </a:lnTo>
                    <a:lnTo>
                      <a:pt x="5001846" y="2500923"/>
                    </a:lnTo>
                    <a:lnTo>
                      <a:pt x="5111261" y="2422769"/>
                    </a:lnTo>
                    <a:lnTo>
                      <a:pt x="5158153" y="0"/>
                    </a:lnTo>
                  </a:path>
                </a:pathLst>
              </a:custGeom>
              <a:gradFill flip="none" rotWithShape="1">
                <a:gsLst>
                  <a:gs pos="0">
                    <a:srgbClr val="92D050"/>
                  </a:gs>
                  <a:gs pos="50000">
                    <a:srgbClr val="92D050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softEdge rad="3175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rot="19062375">
                <a:off x="3508164" y="3974492"/>
                <a:ext cx="3154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Regularized </a:t>
                </a:r>
                <a:r>
                  <a:rPr lang="en-US" b="1" dirty="0"/>
                  <a:t>linear models </a:t>
                </a:r>
              </a:p>
              <a:p>
                <a:pPr algn="ctr"/>
                <a:r>
                  <a:rPr lang="en-US" dirty="0"/>
                  <a:t>with hinge/logistic/least-square</a:t>
                </a:r>
              </a:p>
            </p:txBody>
          </p:sp>
        </p:grpSp>
        <p:pic>
          <p:nvPicPr>
            <p:cNvPr id="6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965568"/>
              <a:ext cx="1646144" cy="1511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/>
          <p:cNvGrpSpPr/>
          <p:nvPr/>
        </p:nvGrpSpPr>
        <p:grpSpPr>
          <a:xfrm>
            <a:off x="29509" y="1517652"/>
            <a:ext cx="7037247" cy="4679948"/>
            <a:chOff x="29509" y="1517652"/>
            <a:chExt cx="7037247" cy="4679948"/>
          </a:xfrm>
        </p:grpSpPr>
        <p:grpSp>
          <p:nvGrpSpPr>
            <p:cNvPr id="60" name="Group 59"/>
            <p:cNvGrpSpPr/>
            <p:nvPr/>
          </p:nvGrpSpPr>
          <p:grpSpPr>
            <a:xfrm>
              <a:off x="1820984" y="1517652"/>
              <a:ext cx="5245772" cy="4679948"/>
              <a:chOff x="1820984" y="1517652"/>
              <a:chExt cx="5245772" cy="4679948"/>
            </a:xfrm>
          </p:grpSpPr>
          <p:sp>
            <p:nvSpPr>
              <p:cNvPr id="57" name="Right Triangle 56"/>
              <p:cNvSpPr/>
              <p:nvPr/>
            </p:nvSpPr>
            <p:spPr>
              <a:xfrm flipV="1">
                <a:off x="1820984" y="1517652"/>
                <a:ext cx="5245772" cy="4679948"/>
              </a:xfrm>
              <a:prstGeom prst="rtTriangle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65000">
                    <a:schemeClr val="accent6">
                      <a:lumMod val="75000"/>
                      <a:tint val="44500"/>
                      <a:satMod val="160000"/>
                    </a:schemeClr>
                  </a:gs>
                  <a:gs pos="100000">
                    <a:schemeClr val="accent6">
                      <a:lumMod val="75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346495" y="2596119"/>
                <a:ext cx="2709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Non linear </a:t>
                </a:r>
                <a:r>
                  <a:rPr lang="en-US" b="1" dirty="0" smtClean="0"/>
                  <a:t>kernel methods</a:t>
                </a:r>
                <a:endParaRPr lang="en-US" b="1" dirty="0"/>
              </a:p>
            </p:txBody>
          </p:sp>
        </p:grpSp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69340" flipH="1">
              <a:off x="29509" y="3237082"/>
              <a:ext cx="2913485" cy="203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36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want: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sp>
        <p:nvSpPr>
          <p:cNvPr id="61" name="Right Triangle 6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9439" y="1905000"/>
            <a:ext cx="743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Keep C/N (or </a:t>
            </a:r>
            <a:r>
              <a:rPr lang="en-US" sz="4000" b="1" dirty="0" err="1" smtClean="0"/>
              <a:t>d</a:t>
            </a:r>
            <a:r>
              <a:rPr lang="en-US" sz="4000" b="1" baseline="-25000" dirty="0" err="1" smtClean="0"/>
              <a:t>eff</a:t>
            </a:r>
            <a:r>
              <a:rPr lang="en-US" sz="4000" b="1" dirty="0" smtClean="0"/>
              <a:t>/N) under control</a:t>
            </a:r>
            <a:endParaRPr lang="en-US" sz="4000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65" y="2819400"/>
            <a:ext cx="5257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Guaranteed risk</a:t>
            </a:r>
            <a:br>
              <a:rPr lang="en-US" dirty="0" smtClean="0"/>
            </a:br>
            <a:r>
              <a:rPr lang="en-US" sz="3100" dirty="0" smtClean="0"/>
              <a:t>to avoid overfitting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926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Right Triangle 29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0" y="2821781"/>
            <a:ext cx="762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With </a:t>
            </a:r>
            <a:r>
              <a:rPr lang="en-US" altLang="en-US" sz="2800" i="1" dirty="0"/>
              <a:t>high</a:t>
            </a:r>
            <a:r>
              <a:rPr lang="en-US" altLang="en-US" sz="2800" dirty="0"/>
              <a:t> probability (1-</a:t>
            </a:r>
            <a:r>
              <a:rPr lang="en-US" altLang="en-US" sz="2800" dirty="0">
                <a:latin typeface="Symbol" pitchFamily="18" charset="2"/>
              </a:rPr>
              <a:t>d</a:t>
            </a:r>
            <a:r>
              <a:rPr lang="en-US" altLang="en-US" sz="2800" dirty="0"/>
              <a:t>), </a:t>
            </a: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0&lt;</a:t>
            </a:r>
            <a:r>
              <a:rPr lang="en-US" altLang="en-US" sz="2800" dirty="0" smtClean="0">
                <a:latin typeface="Symbol" pitchFamily="18" charset="2"/>
              </a:rPr>
              <a:t>d&lt;&lt;1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R[f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0033CC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33CC"/>
                </a:solidFill>
              </a:rPr>
              <a:t>train</a:t>
            </a:r>
            <a:r>
              <a:rPr lang="en-US" altLang="en-US" dirty="0" smtClean="0">
                <a:solidFill>
                  <a:srgbClr val="0033CC"/>
                </a:solidFill>
              </a:rPr>
              <a:t>[f</a:t>
            </a:r>
            <a:r>
              <a:rPr lang="en-US" altLang="en-US" dirty="0">
                <a:solidFill>
                  <a:srgbClr val="0033CC"/>
                </a:solidFill>
              </a:rPr>
              <a:t>]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+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(d, </a:t>
            </a:r>
            <a:r>
              <a:rPr lang="en-US" altLang="en-US" sz="2800" dirty="0">
                <a:solidFill>
                  <a:srgbClr val="FF0000"/>
                </a:solidFill>
              </a:rPr>
              <a:t>C/N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008000"/>
                </a:solidFill>
              </a:rPr>
              <a:t>		</a:t>
            </a:r>
            <a:endParaRPr lang="en-US" altLang="en-US" dirty="0">
              <a:latin typeface="Symbol" pitchFamily="18" charset="2"/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                      </a:t>
            </a:r>
            <a:r>
              <a:rPr lang="en-US" altLang="en-US" dirty="0" err="1" smtClean="0">
                <a:solidFill>
                  <a:srgbClr val="008000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8000"/>
                </a:solidFill>
              </a:rPr>
              <a:t>gua</a:t>
            </a:r>
            <a:r>
              <a:rPr lang="en-US" altLang="en-US" dirty="0" smtClean="0">
                <a:solidFill>
                  <a:srgbClr val="008000"/>
                </a:solidFill>
              </a:rPr>
              <a:t>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endParaRPr lang="en-US" dirty="0">
              <a:latin typeface="+mj-lt"/>
            </a:endParaRPr>
          </a:p>
        </p:txBody>
      </p:sp>
      <p:grpSp>
        <p:nvGrpSpPr>
          <p:cNvPr id="14" name="Group 1039"/>
          <p:cNvGrpSpPr>
            <a:grpSpLocks/>
          </p:cNvGrpSpPr>
          <p:nvPr/>
        </p:nvGrpSpPr>
        <p:grpSpPr bwMode="auto">
          <a:xfrm>
            <a:off x="-269875" y="2107406"/>
            <a:ext cx="5667375" cy="4116388"/>
            <a:chOff x="-218" y="942"/>
            <a:chExt cx="3570" cy="2593"/>
          </a:xfrm>
        </p:grpSpPr>
        <p:graphicFrame>
          <p:nvGraphicFramePr>
            <p:cNvPr id="15" name="Object 1040"/>
            <p:cNvGraphicFramePr>
              <a:graphicFrameLocks noChangeAspect="1"/>
            </p:cNvGraphicFramePr>
            <p:nvPr/>
          </p:nvGraphicFramePr>
          <p:xfrm>
            <a:off x="-218" y="942"/>
            <a:ext cx="3252" cy="2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Picture" r:id="rId3" imgW="5468040" imgH="4096440" progId="Word.Picture.8">
                    <p:embed/>
                  </p:oleObj>
                </mc:Choice>
                <mc:Fallback>
                  <p:oleObj name="Picture" r:id="rId3" imgW="5468040" imgH="409644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18" y="942"/>
                          <a:ext cx="3252" cy="2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1041"/>
            <p:cNvSpPr txBox="1">
              <a:spLocks noChangeArrowheads="1"/>
            </p:cNvSpPr>
            <p:nvPr/>
          </p:nvSpPr>
          <p:spPr bwMode="auto">
            <a:xfrm>
              <a:off x="1858" y="3012"/>
              <a:ext cx="14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>
                  <a:solidFill>
                    <a:schemeClr val="accent2"/>
                  </a:solidFill>
                </a:rPr>
                <a:t>Tr, Training error</a:t>
              </a:r>
            </a:p>
          </p:txBody>
        </p:sp>
        <p:sp>
          <p:nvSpPr>
            <p:cNvPr id="17" name="Text Box 1042"/>
            <p:cNvSpPr txBox="1">
              <a:spLocks noChangeArrowheads="1"/>
            </p:cNvSpPr>
            <p:nvPr/>
          </p:nvSpPr>
          <p:spPr bwMode="auto">
            <a:xfrm>
              <a:off x="842" y="2400"/>
              <a:ext cx="1002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Ga, Guaranteed risk</a:t>
              </a:r>
            </a:p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Ga= </a:t>
              </a:r>
              <a:r>
                <a:rPr lang="en-US" altLang="en-US" sz="1200" dirty="0" err="1">
                  <a:solidFill>
                    <a:srgbClr val="339933"/>
                  </a:solidFill>
                </a:rPr>
                <a:t>Tr</a:t>
              </a:r>
              <a:r>
                <a:rPr lang="en-US" altLang="en-US" sz="1200" dirty="0">
                  <a:solidFill>
                    <a:srgbClr val="339933"/>
                  </a:solidFill>
                </a:rPr>
                <a:t> + 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e(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C/N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)</a:t>
              </a:r>
              <a:endParaRPr lang="en-US" altLang="en-US" sz="1200" dirty="0">
                <a:solidFill>
                  <a:srgbClr val="339933"/>
                </a:solidFill>
              </a:endParaRPr>
            </a:p>
          </p:txBody>
        </p:sp>
        <p:sp>
          <p:nvSpPr>
            <p:cNvPr id="18" name="Text Box 1043"/>
            <p:cNvSpPr txBox="1">
              <a:spLocks noChangeArrowheads="1"/>
            </p:cNvSpPr>
            <p:nvPr/>
          </p:nvSpPr>
          <p:spPr bwMode="auto">
            <a:xfrm>
              <a:off x="188" y="2722"/>
              <a:ext cx="702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>
                  <a:solidFill>
                    <a:srgbClr val="FF0000"/>
                  </a:solidFill>
                  <a:latin typeface="Symbol" pitchFamily="18" charset="2"/>
                </a:rPr>
                <a:t>e</a:t>
              </a:r>
              <a:r>
                <a:rPr lang="en-US" altLang="en-US" sz="1200">
                  <a:solidFill>
                    <a:srgbClr val="FF0000"/>
                  </a:solidFill>
                </a:rPr>
                <a:t>, Function of Model Complexity C</a:t>
              </a:r>
            </a:p>
          </p:txBody>
        </p:sp>
        <p:sp>
          <p:nvSpPr>
            <p:cNvPr id="19" name="Text Box 1044"/>
            <p:cNvSpPr txBox="1">
              <a:spLocks noChangeArrowheads="1"/>
            </p:cNvSpPr>
            <p:nvPr/>
          </p:nvSpPr>
          <p:spPr bwMode="auto">
            <a:xfrm>
              <a:off x="392" y="3304"/>
              <a:ext cx="19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Complexity/Capacity C</a:t>
              </a:r>
            </a:p>
          </p:txBody>
        </p:sp>
      </p:grpSp>
      <p:sp>
        <p:nvSpPr>
          <p:cNvPr id="5" name="Left Brace 4"/>
          <p:cNvSpPr/>
          <p:nvPr/>
        </p:nvSpPr>
        <p:spPr>
          <a:xfrm rot="16200000">
            <a:off x="6896100" y="3600450"/>
            <a:ext cx="533400" cy="289559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8728" y="6324600"/>
            <a:ext cx="386694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83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intuition: </a:t>
            </a:r>
            <a:br>
              <a:rPr lang="en-US" dirty="0" smtClean="0"/>
            </a:br>
            <a:r>
              <a:rPr lang="en-US" dirty="0" smtClean="0"/>
              <a:t>remember </a:t>
            </a:r>
            <a:r>
              <a:rPr lang="en-US" dirty="0" err="1" smtClean="0"/>
              <a:t>pvalues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33600" y="5836507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</a:t>
            </a:r>
            <a:endParaRPr lang="en-US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808" y="14416"/>
            <a:ext cx="1839192" cy="183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          Guaranteed risk and </a:t>
            </a:r>
            <a:r>
              <a:rPr lang="en-US" dirty="0" err="1" smtClean="0"/>
              <a:t>pvalue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33600" y="5836507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559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138365" y="2894430"/>
            <a:ext cx="150233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e(d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>
                <a:solidFill>
                  <a:srgbClr val="FF0000"/>
                </a:solidFill>
              </a:rPr>
              <a:t>C/N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88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train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76200" y="2662881"/>
            <a:ext cx="4572000" cy="2646838"/>
            <a:chOff x="76200" y="2662881"/>
            <a:chExt cx="4572000" cy="2646838"/>
          </a:xfrm>
        </p:grpSpPr>
        <p:sp>
          <p:nvSpPr>
            <p:cNvPr id="18" name="Left Brace 17"/>
            <p:cNvSpPr/>
            <p:nvPr/>
          </p:nvSpPr>
          <p:spPr>
            <a:xfrm rot="16200000">
              <a:off x="1395429" y="3897416"/>
              <a:ext cx="361948" cy="1723994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6200" y="2662881"/>
              <a:ext cx="4572000" cy="2646838"/>
              <a:chOff x="76200" y="2662881"/>
              <a:chExt cx="4572000" cy="264683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76200" y="2662881"/>
                <a:ext cx="4572000" cy="2545492"/>
                <a:chOff x="76200" y="2662881"/>
                <a:chExt cx="4572000" cy="2545492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76200" y="3505200"/>
                  <a:ext cx="4572000" cy="1089529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90000"/>
                    </a:lnSpc>
                    <a:buFontTx/>
                    <a:buNone/>
                  </a:pPr>
                  <a:r>
                    <a:rPr lang="en-US" altLang="en-US" dirty="0"/>
                    <a:t>With </a:t>
                  </a:r>
                  <a:r>
                    <a:rPr lang="en-US" altLang="en-US" i="1" dirty="0"/>
                    <a:t>high</a:t>
                  </a:r>
                  <a:r>
                    <a:rPr lang="en-US" altLang="en-US" dirty="0"/>
                    <a:t> probability (1-</a:t>
                  </a:r>
                  <a:r>
                    <a:rPr lang="en-US" altLang="en-US" dirty="0">
                      <a:latin typeface="Symbol" pitchFamily="18" charset="2"/>
                    </a:rPr>
                    <a:t>d</a:t>
                  </a:r>
                  <a:r>
                    <a:rPr lang="en-US" altLang="en-US" dirty="0" smtClean="0"/>
                    <a:t>) </a:t>
                  </a:r>
                  <a:endParaRPr lang="en-US" altLang="en-US" dirty="0"/>
                </a:p>
                <a:p>
                  <a:pPr>
                    <a:lnSpc>
                      <a:spcPct val="90000"/>
                    </a:lnSpc>
                    <a:buFontTx/>
                    <a:buNone/>
                  </a:pPr>
                  <a:r>
                    <a:rPr lang="en-US" altLang="en-US" dirty="0"/>
                    <a:t>0&lt;</a:t>
                  </a:r>
                  <a:r>
                    <a:rPr lang="en-US" altLang="en-US" dirty="0">
                      <a:latin typeface="Symbol" pitchFamily="18" charset="2"/>
                    </a:rPr>
                    <a:t>d&lt;&lt;1</a:t>
                  </a:r>
                </a:p>
                <a:p>
                  <a:pPr>
                    <a:lnSpc>
                      <a:spcPct val="90000"/>
                    </a:lnSpc>
                    <a:buFontTx/>
                    <a:buNone/>
                  </a:pPr>
                  <a:endParaRPr lang="en-US" altLang="en-US" dirty="0"/>
                </a:p>
                <a:p>
                  <a:pPr>
                    <a:lnSpc>
                      <a:spcPct val="90000"/>
                    </a:lnSpc>
                    <a:buFontTx/>
                    <a:buNone/>
                  </a:pPr>
                  <a:r>
                    <a:rPr lang="en-US" altLang="en-US" dirty="0">
                      <a:solidFill>
                        <a:srgbClr val="008000"/>
                      </a:solidFill>
                    </a:rPr>
                    <a:t>R[f]</a:t>
                  </a:r>
                  <a:r>
                    <a:rPr lang="en-US" altLang="en-US" dirty="0"/>
                    <a:t> </a:t>
                  </a:r>
                  <a:r>
                    <a:rPr lang="en-US" altLang="en-US" dirty="0">
                      <a:sym typeface="Symbol" pitchFamily="18" charset="2"/>
                    </a:rPr>
                    <a:t></a:t>
                  </a:r>
                  <a:r>
                    <a:rPr lang="en-US" altLang="en-US" dirty="0"/>
                    <a:t> </a:t>
                  </a:r>
                  <a:r>
                    <a:rPr lang="en-US" altLang="en-US" dirty="0" err="1">
                      <a:solidFill>
                        <a:srgbClr val="0033CC"/>
                      </a:solidFill>
                    </a:rPr>
                    <a:t>R</a:t>
                  </a:r>
                  <a:r>
                    <a:rPr lang="en-US" altLang="en-US" baseline="-25000" dirty="0" err="1">
                      <a:solidFill>
                        <a:srgbClr val="0033CC"/>
                      </a:solidFill>
                    </a:rPr>
                    <a:t>train</a:t>
                  </a:r>
                  <a:r>
                    <a:rPr lang="en-US" altLang="en-US" dirty="0">
                      <a:solidFill>
                        <a:srgbClr val="0033CC"/>
                      </a:solidFill>
                    </a:rPr>
                    <a:t>[f]</a:t>
                  </a:r>
                  <a:r>
                    <a:rPr lang="en-US" altLang="en-US" dirty="0">
                      <a:solidFill>
                        <a:srgbClr val="008000"/>
                      </a:solidFill>
                    </a:rPr>
                    <a:t> </a:t>
                  </a:r>
                  <a:r>
                    <a:rPr lang="en-US" altLang="en-US" dirty="0"/>
                    <a:t>+ </a:t>
                  </a:r>
                  <a:r>
                    <a:rPr lang="en-US" altLang="en-US" dirty="0">
                      <a:solidFill>
                        <a:srgbClr val="FF0000"/>
                      </a:solidFill>
                      <a:latin typeface="Symbol" pitchFamily="18" charset="2"/>
                    </a:rPr>
                    <a:t>e(d, </a:t>
                  </a:r>
                  <a:r>
                    <a:rPr lang="en-US" altLang="en-US" dirty="0">
                      <a:solidFill>
                        <a:srgbClr val="FF0000"/>
                      </a:solidFill>
                    </a:rPr>
                    <a:t>C/N</a:t>
                  </a:r>
                  <a:r>
                    <a:rPr lang="en-US" altLang="en-US" dirty="0">
                      <a:solidFill>
                        <a:srgbClr val="FF0000"/>
                      </a:solidFill>
                      <a:latin typeface="Symbol" pitchFamily="18" charset="2"/>
                    </a:rPr>
                    <a:t>)</a:t>
                  </a:r>
                  <a:endParaRPr lang="en-US" altLang="en-US" dirty="0"/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2737022" y="2662881"/>
                  <a:ext cx="1816443" cy="2545492"/>
                </a:xfrm>
                <a:custGeom>
                  <a:avLst/>
                  <a:gdLst>
                    <a:gd name="connsiteX0" fmla="*/ 0 w 1816443"/>
                    <a:gd name="connsiteY0" fmla="*/ 2545492 h 2545492"/>
                    <a:gd name="connsiteX1" fmla="*/ 86497 w 1816443"/>
                    <a:gd name="connsiteY1" fmla="*/ 1309816 h 2545492"/>
                    <a:gd name="connsiteX2" fmla="*/ 148281 w 1816443"/>
                    <a:gd name="connsiteY2" fmla="*/ 481914 h 2545492"/>
                    <a:gd name="connsiteX3" fmla="*/ 210064 w 1816443"/>
                    <a:gd name="connsiteY3" fmla="*/ 135924 h 2545492"/>
                    <a:gd name="connsiteX4" fmla="*/ 259492 w 1816443"/>
                    <a:gd name="connsiteY4" fmla="*/ 0 h 2545492"/>
                    <a:gd name="connsiteX5" fmla="*/ 308919 w 1816443"/>
                    <a:gd name="connsiteY5" fmla="*/ 0 h 2545492"/>
                    <a:gd name="connsiteX6" fmla="*/ 395416 w 1816443"/>
                    <a:gd name="connsiteY6" fmla="*/ 148281 h 2545492"/>
                    <a:gd name="connsiteX7" fmla="*/ 667264 w 1816443"/>
                    <a:gd name="connsiteY7" fmla="*/ 654908 h 2545492"/>
                    <a:gd name="connsiteX8" fmla="*/ 951470 w 1816443"/>
                    <a:gd name="connsiteY8" fmla="*/ 1421027 h 2545492"/>
                    <a:gd name="connsiteX9" fmla="*/ 1272746 w 1816443"/>
                    <a:gd name="connsiteY9" fmla="*/ 1902941 h 2545492"/>
                    <a:gd name="connsiteX10" fmla="*/ 1729946 w 1816443"/>
                    <a:gd name="connsiteY10" fmla="*/ 2273643 h 2545492"/>
                    <a:gd name="connsiteX11" fmla="*/ 1816443 w 1816443"/>
                    <a:gd name="connsiteY11" fmla="*/ 2323070 h 2545492"/>
                    <a:gd name="connsiteX12" fmla="*/ 1816443 w 1816443"/>
                    <a:gd name="connsiteY12" fmla="*/ 2545492 h 2545492"/>
                    <a:gd name="connsiteX13" fmla="*/ 0 w 1816443"/>
                    <a:gd name="connsiteY13" fmla="*/ 2545492 h 2545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16443" h="2545492">
                      <a:moveTo>
                        <a:pt x="0" y="2545492"/>
                      </a:moveTo>
                      <a:lnTo>
                        <a:pt x="86497" y="1309816"/>
                      </a:lnTo>
                      <a:lnTo>
                        <a:pt x="148281" y="481914"/>
                      </a:lnTo>
                      <a:lnTo>
                        <a:pt x="210064" y="135924"/>
                      </a:lnTo>
                      <a:lnTo>
                        <a:pt x="259492" y="0"/>
                      </a:lnTo>
                      <a:lnTo>
                        <a:pt x="308919" y="0"/>
                      </a:lnTo>
                      <a:lnTo>
                        <a:pt x="395416" y="148281"/>
                      </a:lnTo>
                      <a:lnTo>
                        <a:pt x="667264" y="654908"/>
                      </a:lnTo>
                      <a:lnTo>
                        <a:pt x="951470" y="1421027"/>
                      </a:lnTo>
                      <a:lnTo>
                        <a:pt x="1272746" y="1902941"/>
                      </a:lnTo>
                      <a:lnTo>
                        <a:pt x="1729946" y="2273643"/>
                      </a:lnTo>
                      <a:lnTo>
                        <a:pt x="1816443" y="2323070"/>
                      </a:lnTo>
                      <a:lnTo>
                        <a:pt x="1816443" y="2545492"/>
                      </a:lnTo>
                      <a:lnTo>
                        <a:pt x="0" y="2545492"/>
                      </a:lnTo>
                      <a:close/>
                    </a:path>
                  </a:pathLst>
                </a:custGeom>
                <a:solidFill>
                  <a:srgbClr val="FFFF00">
                    <a:alpha val="3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1209875" y="4940387"/>
                <a:ext cx="7473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dirty="0" err="1">
                    <a:solidFill>
                      <a:srgbClr val="008000"/>
                    </a:solidFill>
                  </a:rPr>
                  <a:t>R</a:t>
                </a:r>
                <a:r>
                  <a:rPr lang="en-US" altLang="en-US" baseline="-25000" dirty="0" err="1">
                    <a:solidFill>
                      <a:srgbClr val="008000"/>
                    </a:solidFill>
                  </a:rPr>
                  <a:t>gua</a:t>
                </a:r>
                <a:r>
                  <a:rPr lang="en-US" altLang="en-US" dirty="0">
                    <a:solidFill>
                      <a:srgbClr val="008000"/>
                    </a:solidFill>
                  </a:rPr>
                  <a:t>[f]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911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452431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</a:t>
            </a:r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09800"/>
            <a:ext cx="5095875" cy="35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       Test set bounds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33600" y="5836507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559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138365" y="2894430"/>
            <a:ext cx="150233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e(d,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79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" y="2662881"/>
            <a:ext cx="4572000" cy="2929044"/>
            <a:chOff x="76200" y="2662881"/>
            <a:chExt cx="4572000" cy="2929044"/>
          </a:xfrm>
        </p:grpSpPr>
        <p:sp>
          <p:nvSpPr>
            <p:cNvPr id="8" name="Rectangle 7"/>
            <p:cNvSpPr/>
            <p:nvPr/>
          </p:nvSpPr>
          <p:spPr>
            <a:xfrm>
              <a:off x="76200" y="3505200"/>
              <a:ext cx="4572000" cy="20867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/>
                <a:t>With </a:t>
              </a:r>
              <a:r>
                <a:rPr lang="en-US" altLang="en-US" i="1" dirty="0"/>
                <a:t>high</a:t>
              </a:r>
              <a:r>
                <a:rPr lang="en-US" altLang="en-US" dirty="0"/>
                <a:t> probability (1-</a:t>
              </a:r>
              <a:r>
                <a:rPr lang="en-US" altLang="en-US" dirty="0">
                  <a:latin typeface="Symbol" pitchFamily="18" charset="2"/>
                </a:rPr>
                <a:t>d</a:t>
              </a:r>
              <a:r>
                <a:rPr lang="en-US" altLang="en-US" dirty="0" smtClean="0"/>
                <a:t>) </a:t>
              </a: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/>
                <a:t>0&lt;</a:t>
              </a:r>
              <a:r>
                <a:rPr lang="en-US" altLang="en-US" dirty="0">
                  <a:latin typeface="Symbol" pitchFamily="18" charset="2"/>
                </a:rPr>
                <a:t>d&lt;&lt;1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>
                  <a:solidFill>
                    <a:srgbClr val="008000"/>
                  </a:solidFill>
                </a:rPr>
                <a:t>R[f]</a:t>
              </a:r>
              <a:r>
                <a:rPr lang="en-US" altLang="en-US" dirty="0"/>
                <a:t> </a:t>
              </a:r>
              <a:r>
                <a:rPr lang="en-US" altLang="en-US" dirty="0">
                  <a:sym typeface="Symbol" pitchFamily="18" charset="2"/>
                </a:rPr>
                <a:t></a:t>
              </a:r>
              <a:r>
                <a:rPr lang="en-US" altLang="en-US" dirty="0"/>
                <a:t> </a:t>
              </a:r>
              <a:r>
                <a:rPr lang="en-US" altLang="en-US" dirty="0" err="1" smtClean="0">
                  <a:solidFill>
                    <a:srgbClr val="0033CC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0033CC"/>
                  </a:solidFill>
                </a:rPr>
                <a:t>test</a:t>
              </a:r>
              <a:r>
                <a:rPr lang="en-US" altLang="en-US" dirty="0" smtClean="0">
                  <a:solidFill>
                    <a:srgbClr val="0033CC"/>
                  </a:solidFill>
                </a:rPr>
                <a:t>[f</a:t>
              </a:r>
              <a:r>
                <a:rPr lang="en-US" altLang="en-US" dirty="0">
                  <a:solidFill>
                    <a:srgbClr val="0033CC"/>
                  </a:solidFill>
                </a:rPr>
                <a:t>]</a:t>
              </a:r>
              <a:r>
                <a:rPr lang="en-US" altLang="en-US" dirty="0">
                  <a:solidFill>
                    <a:srgbClr val="008000"/>
                  </a:solidFill>
                </a:rPr>
                <a:t> </a:t>
              </a:r>
              <a:r>
                <a:rPr lang="en-US" altLang="en-US" dirty="0"/>
                <a:t>+ </a:t>
              </a:r>
              <a:r>
                <a:rPr lang="en-US" altLang="en-US" dirty="0">
                  <a:solidFill>
                    <a:srgbClr val="FF0000"/>
                  </a:solidFill>
                  <a:latin typeface="Symbol" pitchFamily="18" charset="2"/>
                </a:rPr>
                <a:t>e(d,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>
                <a:solidFill>
                  <a:srgbClr val="FF0000"/>
                </a:solidFill>
                <a:latin typeface="Symbol" pitchFamily="18" charset="2"/>
              </a:endParaRPr>
            </a:p>
            <a:p>
              <a:pPr>
                <a:lnSpc>
                  <a:spcPct val="90000"/>
                </a:lnSpc>
              </a:pPr>
              <a:r>
                <a:rPr lang="en-US" altLang="en-US" dirty="0" smtClean="0">
                  <a:solidFill>
                    <a:srgbClr val="FF0000"/>
                  </a:solidFill>
                  <a:latin typeface="+mj-lt"/>
                </a:rPr>
                <a:t>For instance, </a:t>
              </a:r>
              <a:r>
                <a:rPr lang="en-US" altLang="en-US" dirty="0" err="1" smtClean="0">
                  <a:solidFill>
                    <a:srgbClr val="FF0000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FF0000"/>
                  </a:solidFill>
                </a:rPr>
                <a:t>test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 = E</a:t>
              </a:r>
              <a:endParaRPr lang="en-US" altLang="en-US" dirty="0" smtClean="0">
                <a:solidFill>
                  <a:srgbClr val="FF0000"/>
                </a:solidFill>
                <a:latin typeface="+mj-lt"/>
              </a:endParaRPr>
            </a:p>
            <a:p>
              <a:pPr>
                <a:lnSpc>
                  <a:spcPct val="90000"/>
                </a:lnSpc>
              </a:pP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e(d</a:t>
              </a:r>
              <a:r>
                <a:rPr lang="en-US" altLang="en-US" dirty="0">
                  <a:solidFill>
                    <a:srgbClr val="FF0000"/>
                  </a:solidFill>
                  <a:latin typeface="Symbol" pitchFamily="18" charset="2"/>
                </a:rPr>
                <a:t>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 ~ </a:t>
              </a:r>
              <a:r>
                <a:rPr lang="en-US" dirty="0">
                  <a:solidFill>
                    <a:srgbClr val="FF0000"/>
                  </a:solidFill>
                  <a:sym typeface="Symbol"/>
                </a:rPr>
                <a:t></a:t>
              </a:r>
              <a:r>
                <a:rPr lang="en-US" dirty="0">
                  <a:solidFill>
                    <a:srgbClr val="FF0000"/>
                  </a:solidFill>
                </a:rPr>
                <a:t>E(1-E)/n</a:t>
              </a:r>
              <a:endParaRPr lang="en-US" altLang="en-US" dirty="0">
                <a:solidFill>
                  <a:srgbClr val="FF0000"/>
                </a:solidFill>
              </a:endParaRP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737022" y="2662881"/>
              <a:ext cx="1816443" cy="2545492"/>
            </a:xfrm>
            <a:custGeom>
              <a:avLst/>
              <a:gdLst>
                <a:gd name="connsiteX0" fmla="*/ 0 w 1816443"/>
                <a:gd name="connsiteY0" fmla="*/ 2545492 h 2545492"/>
                <a:gd name="connsiteX1" fmla="*/ 86497 w 1816443"/>
                <a:gd name="connsiteY1" fmla="*/ 1309816 h 2545492"/>
                <a:gd name="connsiteX2" fmla="*/ 148281 w 1816443"/>
                <a:gd name="connsiteY2" fmla="*/ 481914 h 2545492"/>
                <a:gd name="connsiteX3" fmla="*/ 210064 w 1816443"/>
                <a:gd name="connsiteY3" fmla="*/ 135924 h 2545492"/>
                <a:gd name="connsiteX4" fmla="*/ 259492 w 1816443"/>
                <a:gd name="connsiteY4" fmla="*/ 0 h 2545492"/>
                <a:gd name="connsiteX5" fmla="*/ 308919 w 1816443"/>
                <a:gd name="connsiteY5" fmla="*/ 0 h 2545492"/>
                <a:gd name="connsiteX6" fmla="*/ 395416 w 1816443"/>
                <a:gd name="connsiteY6" fmla="*/ 148281 h 2545492"/>
                <a:gd name="connsiteX7" fmla="*/ 667264 w 1816443"/>
                <a:gd name="connsiteY7" fmla="*/ 654908 h 2545492"/>
                <a:gd name="connsiteX8" fmla="*/ 951470 w 1816443"/>
                <a:gd name="connsiteY8" fmla="*/ 1421027 h 2545492"/>
                <a:gd name="connsiteX9" fmla="*/ 1272746 w 1816443"/>
                <a:gd name="connsiteY9" fmla="*/ 1902941 h 2545492"/>
                <a:gd name="connsiteX10" fmla="*/ 1729946 w 1816443"/>
                <a:gd name="connsiteY10" fmla="*/ 2273643 h 2545492"/>
                <a:gd name="connsiteX11" fmla="*/ 1816443 w 1816443"/>
                <a:gd name="connsiteY11" fmla="*/ 2323070 h 2545492"/>
                <a:gd name="connsiteX12" fmla="*/ 1816443 w 1816443"/>
                <a:gd name="connsiteY12" fmla="*/ 2545492 h 2545492"/>
                <a:gd name="connsiteX13" fmla="*/ 0 w 1816443"/>
                <a:gd name="connsiteY13" fmla="*/ 2545492 h 25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6443" h="2545492">
                  <a:moveTo>
                    <a:pt x="0" y="2545492"/>
                  </a:moveTo>
                  <a:lnTo>
                    <a:pt x="86497" y="1309816"/>
                  </a:lnTo>
                  <a:lnTo>
                    <a:pt x="148281" y="481914"/>
                  </a:lnTo>
                  <a:lnTo>
                    <a:pt x="210064" y="135924"/>
                  </a:lnTo>
                  <a:lnTo>
                    <a:pt x="259492" y="0"/>
                  </a:lnTo>
                  <a:lnTo>
                    <a:pt x="308919" y="0"/>
                  </a:lnTo>
                  <a:lnTo>
                    <a:pt x="395416" y="148281"/>
                  </a:lnTo>
                  <a:lnTo>
                    <a:pt x="667264" y="654908"/>
                  </a:lnTo>
                  <a:lnTo>
                    <a:pt x="951470" y="1421027"/>
                  </a:lnTo>
                  <a:lnTo>
                    <a:pt x="1272746" y="1902941"/>
                  </a:lnTo>
                  <a:lnTo>
                    <a:pt x="1729946" y="2273643"/>
                  </a:lnTo>
                  <a:lnTo>
                    <a:pt x="1816443" y="2323070"/>
                  </a:lnTo>
                  <a:lnTo>
                    <a:pt x="1816443" y="2545492"/>
                  </a:lnTo>
                  <a:lnTo>
                    <a:pt x="0" y="2545492"/>
                  </a:lnTo>
                  <a:close/>
                </a:path>
              </a:pathLst>
            </a:cu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1295400" y="5029200"/>
            <a:ext cx="838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testing</a:t>
            </a:r>
            <a:br>
              <a:rPr lang="en-US" dirty="0" smtClean="0"/>
            </a:br>
            <a:r>
              <a:rPr lang="en-US" sz="3100" dirty="0" smtClean="0"/>
              <a:t>Bonferroni’s correction: </a:t>
            </a:r>
            <a:r>
              <a:rPr lang="en-US" sz="3100" dirty="0" err="1" smtClean="0"/>
              <a:t>pvalue</a:t>
            </a:r>
            <a:r>
              <a:rPr lang="en-US" sz="3100" dirty="0" smtClean="0"/>
              <a:t> * m</a:t>
            </a:r>
            <a:endParaRPr lang="en-US" sz="3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33600" y="5836507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~</a:t>
            </a:r>
            <a:r>
              <a:rPr lang="en-US" altLang="en-US" sz="2800" dirty="0" smtClean="0">
                <a:solidFill>
                  <a:srgbClr val="FF0000"/>
                </a:solidFill>
              </a:rPr>
              <a:t>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138365" y="2894430"/>
            <a:ext cx="1502334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e(d,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79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" y="2662881"/>
            <a:ext cx="4572000" cy="2545492"/>
            <a:chOff x="76200" y="2662881"/>
            <a:chExt cx="4572000" cy="2545492"/>
          </a:xfrm>
        </p:grpSpPr>
        <p:sp>
          <p:nvSpPr>
            <p:cNvPr id="8" name="Rectangle 7"/>
            <p:cNvSpPr/>
            <p:nvPr/>
          </p:nvSpPr>
          <p:spPr>
            <a:xfrm>
              <a:off x="76200" y="3505200"/>
              <a:ext cx="4572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The area is now (1-</a:t>
              </a:r>
              <a:r>
                <a:rPr lang="en-US" altLang="en-US" dirty="0" smtClean="0">
                  <a:latin typeface="Symbol" pitchFamily="18" charset="2"/>
                </a:rPr>
                <a:t>d</a:t>
              </a:r>
              <a:r>
                <a:rPr lang="en-US" altLang="en-US" dirty="0" smtClean="0"/>
                <a:t>)</a:t>
              </a:r>
              <a:r>
                <a:rPr lang="en-US" altLang="en-US" baseline="30000" dirty="0" smtClean="0"/>
                <a:t>m</a:t>
              </a:r>
              <a:r>
                <a:rPr lang="en-US" altLang="en-US" dirty="0" smtClean="0"/>
                <a:t> </a:t>
              </a: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/>
                <a:t>0&lt;</a:t>
              </a:r>
              <a:r>
                <a:rPr lang="en-US" altLang="en-US" dirty="0">
                  <a:latin typeface="Symbol" pitchFamily="18" charset="2"/>
                </a:rPr>
                <a:t>d&lt;&lt;1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>
                  <a:solidFill>
                    <a:srgbClr val="008000"/>
                  </a:solidFill>
                </a:rPr>
                <a:t>R[f]</a:t>
              </a:r>
              <a:r>
                <a:rPr lang="en-US" altLang="en-US" dirty="0"/>
                <a:t> </a:t>
              </a:r>
              <a:r>
                <a:rPr lang="en-US" altLang="en-US" dirty="0">
                  <a:sym typeface="Symbol" pitchFamily="18" charset="2"/>
                </a:rPr>
                <a:t></a:t>
              </a:r>
              <a:r>
                <a:rPr lang="en-US" altLang="en-US" dirty="0"/>
                <a:t> </a:t>
              </a:r>
              <a:r>
                <a:rPr lang="en-US" altLang="en-US" dirty="0" err="1" smtClean="0">
                  <a:solidFill>
                    <a:srgbClr val="0033CC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0033CC"/>
                  </a:solidFill>
                </a:rPr>
                <a:t>test</a:t>
              </a:r>
              <a:r>
                <a:rPr lang="en-US" altLang="en-US" dirty="0" smtClean="0">
                  <a:solidFill>
                    <a:srgbClr val="0033CC"/>
                  </a:solidFill>
                </a:rPr>
                <a:t>[f</a:t>
              </a:r>
              <a:r>
                <a:rPr lang="en-US" altLang="en-US" dirty="0">
                  <a:solidFill>
                    <a:srgbClr val="0033CC"/>
                  </a:solidFill>
                </a:rPr>
                <a:t>]</a:t>
              </a:r>
              <a:r>
                <a:rPr lang="en-US" altLang="en-US" dirty="0">
                  <a:solidFill>
                    <a:srgbClr val="008000"/>
                  </a:solidFill>
                </a:rPr>
                <a:t> </a:t>
              </a:r>
              <a:r>
                <a:rPr lang="en-US" altLang="en-US" dirty="0"/>
                <a:t>+ </a:t>
              </a:r>
              <a:r>
                <a:rPr lang="en-US" altLang="en-US" dirty="0">
                  <a:solidFill>
                    <a:srgbClr val="FF0000"/>
                  </a:solidFill>
                  <a:latin typeface="Symbol" pitchFamily="18" charset="2"/>
                </a:rPr>
                <a:t>e(d,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737022" y="2662881"/>
              <a:ext cx="1816443" cy="2545492"/>
            </a:xfrm>
            <a:custGeom>
              <a:avLst/>
              <a:gdLst>
                <a:gd name="connsiteX0" fmla="*/ 0 w 1816443"/>
                <a:gd name="connsiteY0" fmla="*/ 2545492 h 2545492"/>
                <a:gd name="connsiteX1" fmla="*/ 86497 w 1816443"/>
                <a:gd name="connsiteY1" fmla="*/ 1309816 h 2545492"/>
                <a:gd name="connsiteX2" fmla="*/ 148281 w 1816443"/>
                <a:gd name="connsiteY2" fmla="*/ 481914 h 2545492"/>
                <a:gd name="connsiteX3" fmla="*/ 210064 w 1816443"/>
                <a:gd name="connsiteY3" fmla="*/ 135924 h 2545492"/>
                <a:gd name="connsiteX4" fmla="*/ 259492 w 1816443"/>
                <a:gd name="connsiteY4" fmla="*/ 0 h 2545492"/>
                <a:gd name="connsiteX5" fmla="*/ 308919 w 1816443"/>
                <a:gd name="connsiteY5" fmla="*/ 0 h 2545492"/>
                <a:gd name="connsiteX6" fmla="*/ 395416 w 1816443"/>
                <a:gd name="connsiteY6" fmla="*/ 148281 h 2545492"/>
                <a:gd name="connsiteX7" fmla="*/ 667264 w 1816443"/>
                <a:gd name="connsiteY7" fmla="*/ 654908 h 2545492"/>
                <a:gd name="connsiteX8" fmla="*/ 951470 w 1816443"/>
                <a:gd name="connsiteY8" fmla="*/ 1421027 h 2545492"/>
                <a:gd name="connsiteX9" fmla="*/ 1272746 w 1816443"/>
                <a:gd name="connsiteY9" fmla="*/ 1902941 h 2545492"/>
                <a:gd name="connsiteX10" fmla="*/ 1729946 w 1816443"/>
                <a:gd name="connsiteY10" fmla="*/ 2273643 h 2545492"/>
                <a:gd name="connsiteX11" fmla="*/ 1816443 w 1816443"/>
                <a:gd name="connsiteY11" fmla="*/ 2323070 h 2545492"/>
                <a:gd name="connsiteX12" fmla="*/ 1816443 w 1816443"/>
                <a:gd name="connsiteY12" fmla="*/ 2545492 h 2545492"/>
                <a:gd name="connsiteX13" fmla="*/ 0 w 1816443"/>
                <a:gd name="connsiteY13" fmla="*/ 2545492 h 25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6443" h="2545492">
                  <a:moveTo>
                    <a:pt x="0" y="2545492"/>
                  </a:moveTo>
                  <a:lnTo>
                    <a:pt x="86497" y="1309816"/>
                  </a:lnTo>
                  <a:lnTo>
                    <a:pt x="148281" y="481914"/>
                  </a:lnTo>
                  <a:lnTo>
                    <a:pt x="210064" y="135924"/>
                  </a:lnTo>
                  <a:lnTo>
                    <a:pt x="259492" y="0"/>
                  </a:lnTo>
                  <a:lnTo>
                    <a:pt x="308919" y="0"/>
                  </a:lnTo>
                  <a:lnTo>
                    <a:pt x="395416" y="148281"/>
                  </a:lnTo>
                  <a:lnTo>
                    <a:pt x="667264" y="654908"/>
                  </a:lnTo>
                  <a:lnTo>
                    <a:pt x="951470" y="1421027"/>
                  </a:lnTo>
                  <a:lnTo>
                    <a:pt x="1272746" y="1902941"/>
                  </a:lnTo>
                  <a:lnTo>
                    <a:pt x="1729946" y="2273643"/>
                  </a:lnTo>
                  <a:lnTo>
                    <a:pt x="1816443" y="2323070"/>
                  </a:lnTo>
                  <a:lnTo>
                    <a:pt x="1816443" y="2545492"/>
                  </a:lnTo>
                  <a:lnTo>
                    <a:pt x="0" y="2545492"/>
                  </a:lnTo>
                  <a:close/>
                </a:path>
              </a:pathLst>
            </a:cu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79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32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33600" y="5836507"/>
            <a:ext cx="674061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Pvalue</a:t>
            </a:r>
            <a:r>
              <a:rPr lang="en-US" dirty="0" smtClean="0">
                <a:solidFill>
                  <a:schemeClr val="tx1"/>
                </a:solidFill>
              </a:rPr>
              <a:t> = fraction of score values above the reference score.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SMALL </a:t>
            </a:r>
            <a:r>
              <a:rPr lang="en-US" b="1" dirty="0" err="1" smtClean="0">
                <a:solidFill>
                  <a:schemeClr val="tx1"/>
                </a:solidFill>
              </a:rPr>
              <a:t>pvalues</a:t>
            </a:r>
            <a:r>
              <a:rPr lang="en-US" b="1" dirty="0" smtClean="0">
                <a:solidFill>
                  <a:schemeClr val="tx1"/>
                </a:solidFill>
              </a:rPr>
              <a:t> are good</a:t>
            </a:r>
            <a:r>
              <a:rPr lang="en-US" dirty="0" smtClean="0">
                <a:solidFill>
                  <a:schemeClr val="tx1"/>
                </a:solidFill>
              </a:rPr>
              <a:t>: they shed doubt on the “null hypothesis”.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~</a:t>
            </a:r>
            <a:r>
              <a:rPr lang="en-US" alt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138365" y="2894430"/>
            <a:ext cx="191590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/m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79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" y="2662881"/>
            <a:ext cx="4572000" cy="2545492"/>
            <a:chOff x="76200" y="2662881"/>
            <a:chExt cx="4572000" cy="2545492"/>
          </a:xfrm>
        </p:grpSpPr>
        <p:sp>
          <p:nvSpPr>
            <p:cNvPr id="8" name="Rectangle 7"/>
            <p:cNvSpPr/>
            <p:nvPr/>
          </p:nvSpPr>
          <p:spPr>
            <a:xfrm>
              <a:off x="76200" y="3505200"/>
              <a:ext cx="4572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The area is now (1-</a:t>
              </a:r>
              <a:r>
                <a:rPr lang="en-US" altLang="en-US" dirty="0" smtClean="0">
                  <a:latin typeface="Symbol" pitchFamily="18" charset="2"/>
                </a:rPr>
                <a:t>h</a:t>
              </a:r>
              <a:r>
                <a:rPr lang="en-US" altLang="en-US" dirty="0" smtClean="0"/>
                <a:t>)</a:t>
              </a: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0&lt;</a:t>
              </a:r>
              <a:r>
                <a:rPr lang="en-US" altLang="en-US" dirty="0" smtClean="0">
                  <a:latin typeface="Symbol" pitchFamily="18" charset="2"/>
                </a:rPr>
                <a:t>h&lt;&lt;</a:t>
              </a:r>
              <a:r>
                <a:rPr lang="en-US" altLang="en-US" dirty="0">
                  <a:latin typeface="Symbol" pitchFamily="18" charset="2"/>
                </a:rPr>
                <a:t>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>
                  <a:solidFill>
                    <a:srgbClr val="008000"/>
                  </a:solidFill>
                </a:rPr>
                <a:t>R[f]</a:t>
              </a:r>
              <a:r>
                <a:rPr lang="en-US" altLang="en-US" dirty="0"/>
                <a:t> </a:t>
              </a:r>
              <a:r>
                <a:rPr lang="en-US" altLang="en-US" dirty="0">
                  <a:sym typeface="Symbol" pitchFamily="18" charset="2"/>
                </a:rPr>
                <a:t></a:t>
              </a:r>
              <a:r>
                <a:rPr lang="en-US" altLang="en-US" dirty="0"/>
                <a:t> </a:t>
              </a:r>
              <a:r>
                <a:rPr lang="en-US" altLang="en-US" dirty="0" err="1" smtClean="0">
                  <a:solidFill>
                    <a:srgbClr val="0033CC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0033CC"/>
                  </a:solidFill>
                </a:rPr>
                <a:t>test</a:t>
              </a:r>
              <a:r>
                <a:rPr lang="en-US" altLang="en-US" dirty="0" smtClean="0">
                  <a:solidFill>
                    <a:srgbClr val="0033CC"/>
                  </a:solidFill>
                </a:rPr>
                <a:t>[f</a:t>
              </a:r>
              <a:r>
                <a:rPr lang="en-US" altLang="en-US" dirty="0">
                  <a:solidFill>
                    <a:srgbClr val="0033CC"/>
                  </a:solidFill>
                </a:rPr>
                <a:t>]</a:t>
              </a:r>
              <a:r>
                <a:rPr lang="en-US" altLang="en-US" dirty="0">
                  <a:solidFill>
                    <a:srgbClr val="008000"/>
                  </a:solidFill>
                </a:rPr>
                <a:t> </a:t>
              </a:r>
              <a:r>
                <a:rPr lang="en-US" altLang="en-US" dirty="0"/>
                <a:t>+ 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e(h</a:t>
              </a:r>
              <a:r>
                <a:rPr lang="en-US" altLang="en-US" dirty="0">
                  <a:solidFill>
                    <a:srgbClr val="FF0000"/>
                  </a:solidFill>
                </a:rPr>
                <a:t>/m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737022" y="2662881"/>
              <a:ext cx="1816443" cy="2545492"/>
            </a:xfrm>
            <a:custGeom>
              <a:avLst/>
              <a:gdLst>
                <a:gd name="connsiteX0" fmla="*/ 0 w 1816443"/>
                <a:gd name="connsiteY0" fmla="*/ 2545492 h 2545492"/>
                <a:gd name="connsiteX1" fmla="*/ 86497 w 1816443"/>
                <a:gd name="connsiteY1" fmla="*/ 1309816 h 2545492"/>
                <a:gd name="connsiteX2" fmla="*/ 148281 w 1816443"/>
                <a:gd name="connsiteY2" fmla="*/ 481914 h 2545492"/>
                <a:gd name="connsiteX3" fmla="*/ 210064 w 1816443"/>
                <a:gd name="connsiteY3" fmla="*/ 135924 h 2545492"/>
                <a:gd name="connsiteX4" fmla="*/ 259492 w 1816443"/>
                <a:gd name="connsiteY4" fmla="*/ 0 h 2545492"/>
                <a:gd name="connsiteX5" fmla="*/ 308919 w 1816443"/>
                <a:gd name="connsiteY5" fmla="*/ 0 h 2545492"/>
                <a:gd name="connsiteX6" fmla="*/ 395416 w 1816443"/>
                <a:gd name="connsiteY6" fmla="*/ 148281 h 2545492"/>
                <a:gd name="connsiteX7" fmla="*/ 667264 w 1816443"/>
                <a:gd name="connsiteY7" fmla="*/ 654908 h 2545492"/>
                <a:gd name="connsiteX8" fmla="*/ 951470 w 1816443"/>
                <a:gd name="connsiteY8" fmla="*/ 1421027 h 2545492"/>
                <a:gd name="connsiteX9" fmla="*/ 1272746 w 1816443"/>
                <a:gd name="connsiteY9" fmla="*/ 1902941 h 2545492"/>
                <a:gd name="connsiteX10" fmla="*/ 1729946 w 1816443"/>
                <a:gd name="connsiteY10" fmla="*/ 2273643 h 2545492"/>
                <a:gd name="connsiteX11" fmla="*/ 1816443 w 1816443"/>
                <a:gd name="connsiteY11" fmla="*/ 2323070 h 2545492"/>
                <a:gd name="connsiteX12" fmla="*/ 1816443 w 1816443"/>
                <a:gd name="connsiteY12" fmla="*/ 2545492 h 2545492"/>
                <a:gd name="connsiteX13" fmla="*/ 0 w 1816443"/>
                <a:gd name="connsiteY13" fmla="*/ 2545492 h 25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6443" h="2545492">
                  <a:moveTo>
                    <a:pt x="0" y="2545492"/>
                  </a:moveTo>
                  <a:lnTo>
                    <a:pt x="86497" y="1309816"/>
                  </a:lnTo>
                  <a:lnTo>
                    <a:pt x="148281" y="481914"/>
                  </a:lnTo>
                  <a:lnTo>
                    <a:pt x="210064" y="135924"/>
                  </a:lnTo>
                  <a:lnTo>
                    <a:pt x="259492" y="0"/>
                  </a:lnTo>
                  <a:lnTo>
                    <a:pt x="308919" y="0"/>
                  </a:lnTo>
                  <a:lnTo>
                    <a:pt x="395416" y="148281"/>
                  </a:lnTo>
                  <a:lnTo>
                    <a:pt x="667264" y="654908"/>
                  </a:lnTo>
                  <a:lnTo>
                    <a:pt x="951470" y="1421027"/>
                  </a:lnTo>
                  <a:lnTo>
                    <a:pt x="1272746" y="1902941"/>
                  </a:lnTo>
                  <a:lnTo>
                    <a:pt x="1729946" y="2273643"/>
                  </a:lnTo>
                  <a:lnTo>
                    <a:pt x="1816443" y="2323070"/>
                  </a:lnTo>
                  <a:lnTo>
                    <a:pt x="1816443" y="2545492"/>
                  </a:lnTo>
                  <a:lnTo>
                    <a:pt x="0" y="2545492"/>
                  </a:lnTo>
                  <a:close/>
                </a:path>
              </a:pathLst>
            </a:cu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478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testing</a:t>
            </a:r>
            <a:br>
              <a:rPr lang="en-US" dirty="0" smtClean="0"/>
            </a:br>
            <a:r>
              <a:rPr lang="en-US" sz="3100" dirty="0" smtClean="0"/>
              <a:t>Variable change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247837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62600" y="2949831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~</a:t>
            </a:r>
            <a:r>
              <a:rPr lang="en-US" alt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138365" y="2894430"/>
            <a:ext cx="191590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/m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79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76200" y="2662881"/>
            <a:ext cx="4572000" cy="2545492"/>
            <a:chOff x="76200" y="2662881"/>
            <a:chExt cx="4572000" cy="2545492"/>
          </a:xfrm>
        </p:grpSpPr>
        <p:sp>
          <p:nvSpPr>
            <p:cNvPr id="8" name="Rectangle 7"/>
            <p:cNvSpPr/>
            <p:nvPr/>
          </p:nvSpPr>
          <p:spPr>
            <a:xfrm>
              <a:off x="76200" y="3505200"/>
              <a:ext cx="4572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The area is now (1-</a:t>
              </a:r>
              <a:r>
                <a:rPr lang="en-US" altLang="en-US" dirty="0" smtClean="0">
                  <a:latin typeface="Symbol" pitchFamily="18" charset="2"/>
                </a:rPr>
                <a:t>h</a:t>
              </a:r>
              <a:r>
                <a:rPr lang="en-US" altLang="en-US" dirty="0" smtClean="0"/>
                <a:t>)</a:t>
              </a: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0&lt;</a:t>
              </a:r>
              <a:r>
                <a:rPr lang="en-US" altLang="en-US" dirty="0" smtClean="0">
                  <a:latin typeface="Symbol" pitchFamily="18" charset="2"/>
                </a:rPr>
                <a:t>h&lt;&lt;</a:t>
              </a:r>
              <a:r>
                <a:rPr lang="en-US" altLang="en-US" dirty="0">
                  <a:latin typeface="Symbol" pitchFamily="18" charset="2"/>
                </a:rPr>
                <a:t>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>
                  <a:solidFill>
                    <a:srgbClr val="008000"/>
                  </a:solidFill>
                </a:rPr>
                <a:t>R[f]</a:t>
              </a:r>
              <a:r>
                <a:rPr lang="en-US" altLang="en-US" dirty="0"/>
                <a:t> </a:t>
              </a:r>
              <a:r>
                <a:rPr lang="en-US" altLang="en-US" dirty="0">
                  <a:sym typeface="Symbol" pitchFamily="18" charset="2"/>
                </a:rPr>
                <a:t></a:t>
              </a:r>
              <a:r>
                <a:rPr lang="en-US" altLang="en-US" dirty="0"/>
                <a:t> </a:t>
              </a:r>
              <a:r>
                <a:rPr lang="en-US" altLang="en-US" dirty="0" err="1" smtClean="0">
                  <a:solidFill>
                    <a:srgbClr val="0033CC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0033CC"/>
                  </a:solidFill>
                </a:rPr>
                <a:t>test</a:t>
              </a:r>
              <a:r>
                <a:rPr lang="en-US" altLang="en-US" dirty="0" smtClean="0">
                  <a:solidFill>
                    <a:srgbClr val="0033CC"/>
                  </a:solidFill>
                </a:rPr>
                <a:t>[f</a:t>
              </a:r>
              <a:r>
                <a:rPr lang="en-US" altLang="en-US" dirty="0">
                  <a:solidFill>
                    <a:srgbClr val="0033CC"/>
                  </a:solidFill>
                </a:rPr>
                <a:t>]</a:t>
              </a:r>
              <a:r>
                <a:rPr lang="en-US" altLang="en-US" dirty="0">
                  <a:solidFill>
                    <a:srgbClr val="008000"/>
                  </a:solidFill>
                </a:rPr>
                <a:t> </a:t>
              </a:r>
              <a:r>
                <a:rPr lang="en-US" altLang="en-US" dirty="0"/>
                <a:t>+ 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e(h</a:t>
              </a:r>
              <a:r>
                <a:rPr lang="en-US" altLang="en-US" dirty="0">
                  <a:solidFill>
                    <a:srgbClr val="FF0000"/>
                  </a:solidFill>
                </a:rPr>
                <a:t>/m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1/n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737022" y="2662881"/>
              <a:ext cx="1816443" cy="2545492"/>
            </a:xfrm>
            <a:custGeom>
              <a:avLst/>
              <a:gdLst>
                <a:gd name="connsiteX0" fmla="*/ 0 w 1816443"/>
                <a:gd name="connsiteY0" fmla="*/ 2545492 h 2545492"/>
                <a:gd name="connsiteX1" fmla="*/ 86497 w 1816443"/>
                <a:gd name="connsiteY1" fmla="*/ 1309816 h 2545492"/>
                <a:gd name="connsiteX2" fmla="*/ 148281 w 1816443"/>
                <a:gd name="connsiteY2" fmla="*/ 481914 h 2545492"/>
                <a:gd name="connsiteX3" fmla="*/ 210064 w 1816443"/>
                <a:gd name="connsiteY3" fmla="*/ 135924 h 2545492"/>
                <a:gd name="connsiteX4" fmla="*/ 259492 w 1816443"/>
                <a:gd name="connsiteY4" fmla="*/ 0 h 2545492"/>
                <a:gd name="connsiteX5" fmla="*/ 308919 w 1816443"/>
                <a:gd name="connsiteY5" fmla="*/ 0 h 2545492"/>
                <a:gd name="connsiteX6" fmla="*/ 395416 w 1816443"/>
                <a:gd name="connsiteY6" fmla="*/ 148281 h 2545492"/>
                <a:gd name="connsiteX7" fmla="*/ 667264 w 1816443"/>
                <a:gd name="connsiteY7" fmla="*/ 654908 h 2545492"/>
                <a:gd name="connsiteX8" fmla="*/ 951470 w 1816443"/>
                <a:gd name="connsiteY8" fmla="*/ 1421027 h 2545492"/>
                <a:gd name="connsiteX9" fmla="*/ 1272746 w 1816443"/>
                <a:gd name="connsiteY9" fmla="*/ 1902941 h 2545492"/>
                <a:gd name="connsiteX10" fmla="*/ 1729946 w 1816443"/>
                <a:gd name="connsiteY10" fmla="*/ 2273643 h 2545492"/>
                <a:gd name="connsiteX11" fmla="*/ 1816443 w 1816443"/>
                <a:gd name="connsiteY11" fmla="*/ 2323070 h 2545492"/>
                <a:gd name="connsiteX12" fmla="*/ 1816443 w 1816443"/>
                <a:gd name="connsiteY12" fmla="*/ 2545492 h 2545492"/>
                <a:gd name="connsiteX13" fmla="*/ 0 w 1816443"/>
                <a:gd name="connsiteY13" fmla="*/ 2545492 h 25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6443" h="2545492">
                  <a:moveTo>
                    <a:pt x="0" y="2545492"/>
                  </a:moveTo>
                  <a:lnTo>
                    <a:pt x="86497" y="1309816"/>
                  </a:lnTo>
                  <a:lnTo>
                    <a:pt x="148281" y="481914"/>
                  </a:lnTo>
                  <a:lnTo>
                    <a:pt x="210064" y="135924"/>
                  </a:lnTo>
                  <a:lnTo>
                    <a:pt x="259492" y="0"/>
                  </a:lnTo>
                  <a:lnTo>
                    <a:pt x="308919" y="0"/>
                  </a:lnTo>
                  <a:lnTo>
                    <a:pt x="395416" y="148281"/>
                  </a:lnTo>
                  <a:lnTo>
                    <a:pt x="667264" y="654908"/>
                  </a:lnTo>
                  <a:lnTo>
                    <a:pt x="951470" y="1421027"/>
                  </a:lnTo>
                  <a:lnTo>
                    <a:pt x="1272746" y="1902941"/>
                  </a:lnTo>
                  <a:lnTo>
                    <a:pt x="1729946" y="2273643"/>
                  </a:lnTo>
                  <a:lnTo>
                    <a:pt x="1816443" y="2323070"/>
                  </a:lnTo>
                  <a:lnTo>
                    <a:pt x="1816443" y="2545492"/>
                  </a:lnTo>
                  <a:lnTo>
                    <a:pt x="0" y="2545492"/>
                  </a:lnTo>
                  <a:close/>
                </a:path>
              </a:pathLst>
            </a:cu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668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fact…</a:t>
            </a:r>
            <a:br>
              <a:rPr lang="en-US" dirty="0" smtClean="0"/>
            </a:br>
            <a:r>
              <a:rPr lang="en-US" sz="3100" dirty="0" smtClean="0"/>
              <a:t>log(m) is a complexity/capacity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2" name="TextBox 1"/>
          <p:cNvSpPr txBox="1"/>
          <p:nvPr/>
        </p:nvSpPr>
        <p:spPr>
          <a:xfrm>
            <a:off x="7144975" y="11430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Vapnik</a:t>
            </a:r>
            <a:r>
              <a:rPr lang="en-US" dirty="0" smtClean="0">
                <a:solidFill>
                  <a:srgbClr val="0066FF"/>
                </a:solidFill>
              </a:rPr>
              <a:t> 1974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800600" y="579120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71125" y="5877697"/>
            <a:ext cx="527099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/m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 = </a:t>
            </a:r>
            <a:r>
              <a:rPr lang="en-US" altLang="en-US" sz="2800" dirty="0" err="1" smtClean="0">
                <a:solidFill>
                  <a:srgbClr val="FF0000"/>
                </a:solidFill>
                <a:latin typeface="+mj-lt"/>
              </a:rPr>
              <a:t>sqrt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(log</a:t>
            </a:r>
            <a:r>
              <a:rPr lang="en-US" altLang="en-US" sz="2800" dirty="0" smtClean="0">
                <a:solidFill>
                  <a:srgbClr val="FF0000"/>
                </a:solidFill>
              </a:rPr>
              <a:t>(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2m/</a:t>
            </a:r>
            <a:r>
              <a:rPr lang="en-US" alt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)/2n)</a:t>
            </a:r>
            <a:endParaRPr lang="en-US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452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91497"/>
            <a:ext cx="61245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57600" y="1929713"/>
            <a:ext cx="2590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Your score distribution: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0600" y="2953057"/>
            <a:ext cx="17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score: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543800" y="2794822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53400" y="3672987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: ~</a:t>
            </a:r>
            <a:r>
              <a:rPr lang="en-US" alt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en-US" sz="2800" dirty="0" smtClean="0"/>
              <a:t> 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439891" y="2897657"/>
            <a:ext cx="267733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h</a:t>
            </a:r>
            <a:r>
              <a:rPr lang="en-US" altLang="en-US" sz="2800" dirty="0">
                <a:solidFill>
                  <a:srgbClr val="FF0000"/>
                </a:solidFill>
              </a:rPr>
              <a:t>/m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</a:rPr>
              <a:t>log(m)/n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1686" y="5344297"/>
            <a:ext cx="2844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Total area size = 1 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791200" y="1929713"/>
            <a:ext cx="1795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008000"/>
                </a:solidFill>
              </a:rPr>
              <a:t>R[f</a:t>
            </a:r>
            <a:r>
              <a:rPr lang="en-US" altLang="en-US" sz="2800" dirty="0" smtClean="0">
                <a:solidFill>
                  <a:srgbClr val="008000"/>
                </a:solidFill>
              </a:rPr>
              <a:t>]</a:t>
            </a:r>
            <a:r>
              <a:rPr lang="en-US" altLang="en-US" sz="2800" dirty="0" smtClean="0"/>
              <a:t>-</a:t>
            </a:r>
            <a:r>
              <a:rPr lang="en-US" altLang="en-US" sz="2800" dirty="0" err="1" smtClean="0">
                <a:solidFill>
                  <a:srgbClr val="0033CC"/>
                </a:solidFill>
              </a:rPr>
              <a:t>R</a:t>
            </a:r>
            <a:r>
              <a:rPr lang="en-US" altLang="en-US" sz="2800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sz="2800" dirty="0" smtClean="0">
                <a:solidFill>
                  <a:srgbClr val="0033CC"/>
                </a:solidFill>
              </a:rPr>
              <a:t>[f</a:t>
            </a:r>
            <a:r>
              <a:rPr lang="en-US" altLang="en-US" sz="2800" dirty="0">
                <a:solidFill>
                  <a:srgbClr val="0033CC"/>
                </a:solidFill>
              </a:rPr>
              <a:t>]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-76200" y="2662881"/>
            <a:ext cx="4629665" cy="2545492"/>
            <a:chOff x="-76200" y="2662881"/>
            <a:chExt cx="4629665" cy="2545492"/>
          </a:xfrm>
        </p:grpSpPr>
        <p:sp>
          <p:nvSpPr>
            <p:cNvPr id="8" name="Rectangle 7"/>
            <p:cNvSpPr/>
            <p:nvPr/>
          </p:nvSpPr>
          <p:spPr>
            <a:xfrm>
              <a:off x="-76200" y="3505200"/>
              <a:ext cx="4572000" cy="1338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 The area is now (1-</a:t>
              </a:r>
              <a:r>
                <a:rPr lang="en-US" altLang="en-US" dirty="0" smtClean="0">
                  <a:latin typeface="Symbol" pitchFamily="18" charset="2"/>
                </a:rPr>
                <a:t>h</a:t>
              </a:r>
              <a:r>
                <a:rPr lang="en-US" altLang="en-US" dirty="0" smtClean="0"/>
                <a:t>)</a:t>
              </a: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 smtClean="0"/>
                <a:t> 0&lt;</a:t>
              </a:r>
              <a:r>
                <a:rPr lang="en-US" altLang="en-US" dirty="0" smtClean="0">
                  <a:latin typeface="Symbol" pitchFamily="18" charset="2"/>
                </a:rPr>
                <a:t>h&lt;&lt;</a:t>
              </a:r>
              <a:r>
                <a:rPr lang="en-US" altLang="en-US" dirty="0">
                  <a:latin typeface="Symbol" pitchFamily="18" charset="2"/>
                </a:rPr>
                <a:t>1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/>
            </a:p>
            <a:p>
              <a:pPr>
                <a:lnSpc>
                  <a:spcPct val="90000"/>
                </a:lnSpc>
                <a:buFontTx/>
                <a:buNone/>
              </a:pPr>
              <a:r>
                <a:rPr lang="en-US" altLang="en-US" dirty="0">
                  <a:solidFill>
                    <a:srgbClr val="008000"/>
                  </a:solidFill>
                </a:rPr>
                <a:t>R[f</a:t>
              </a:r>
              <a:r>
                <a:rPr lang="en-US" altLang="en-US" dirty="0" smtClean="0">
                  <a:solidFill>
                    <a:srgbClr val="008000"/>
                  </a:solidFill>
                </a:rPr>
                <a:t>]</a:t>
              </a:r>
              <a:r>
                <a:rPr lang="en-US" altLang="en-US" dirty="0" smtClean="0">
                  <a:sym typeface="Symbol" pitchFamily="18" charset="2"/>
                </a:rPr>
                <a:t></a:t>
              </a:r>
              <a:r>
                <a:rPr lang="en-US" altLang="en-US" dirty="0" err="1" smtClean="0">
                  <a:solidFill>
                    <a:srgbClr val="0033CC"/>
                  </a:solidFill>
                </a:rPr>
                <a:t>R</a:t>
              </a:r>
              <a:r>
                <a:rPr lang="en-US" altLang="en-US" baseline="-25000" dirty="0" err="1" smtClean="0">
                  <a:solidFill>
                    <a:srgbClr val="0033CC"/>
                  </a:solidFill>
                </a:rPr>
                <a:t>test</a:t>
              </a:r>
              <a:r>
                <a:rPr lang="en-US" altLang="en-US" dirty="0" smtClean="0">
                  <a:solidFill>
                    <a:srgbClr val="0033CC"/>
                  </a:solidFill>
                </a:rPr>
                <a:t>[f]</a:t>
              </a:r>
              <a:r>
                <a:rPr lang="en-US" altLang="en-US" dirty="0" smtClean="0"/>
                <a:t>+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e(h</a:t>
              </a:r>
              <a:r>
                <a:rPr lang="en-US" altLang="en-US" dirty="0" smtClean="0">
                  <a:solidFill>
                    <a:srgbClr val="FF0000"/>
                  </a:solidFill>
                  <a:latin typeface="+mj-lt"/>
                </a:rPr>
                <a:t>/m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,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log(m)/n</a:t>
              </a:r>
              <a:r>
                <a:rPr lang="en-US" altLang="en-US" dirty="0" smtClean="0">
                  <a:solidFill>
                    <a:srgbClr val="FF0000"/>
                  </a:solidFill>
                  <a:latin typeface="Symbol" pitchFamily="18" charset="2"/>
                </a:rPr>
                <a:t>)</a:t>
              </a:r>
            </a:p>
            <a:p>
              <a:pPr>
                <a:lnSpc>
                  <a:spcPct val="90000"/>
                </a:lnSpc>
                <a:buFontTx/>
                <a:buNone/>
              </a:pPr>
              <a:endParaRPr lang="en-US" altLang="en-US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737022" y="2662881"/>
              <a:ext cx="1816443" cy="2545492"/>
            </a:xfrm>
            <a:custGeom>
              <a:avLst/>
              <a:gdLst>
                <a:gd name="connsiteX0" fmla="*/ 0 w 1816443"/>
                <a:gd name="connsiteY0" fmla="*/ 2545492 h 2545492"/>
                <a:gd name="connsiteX1" fmla="*/ 86497 w 1816443"/>
                <a:gd name="connsiteY1" fmla="*/ 1309816 h 2545492"/>
                <a:gd name="connsiteX2" fmla="*/ 148281 w 1816443"/>
                <a:gd name="connsiteY2" fmla="*/ 481914 h 2545492"/>
                <a:gd name="connsiteX3" fmla="*/ 210064 w 1816443"/>
                <a:gd name="connsiteY3" fmla="*/ 135924 h 2545492"/>
                <a:gd name="connsiteX4" fmla="*/ 259492 w 1816443"/>
                <a:gd name="connsiteY4" fmla="*/ 0 h 2545492"/>
                <a:gd name="connsiteX5" fmla="*/ 308919 w 1816443"/>
                <a:gd name="connsiteY5" fmla="*/ 0 h 2545492"/>
                <a:gd name="connsiteX6" fmla="*/ 395416 w 1816443"/>
                <a:gd name="connsiteY6" fmla="*/ 148281 h 2545492"/>
                <a:gd name="connsiteX7" fmla="*/ 667264 w 1816443"/>
                <a:gd name="connsiteY7" fmla="*/ 654908 h 2545492"/>
                <a:gd name="connsiteX8" fmla="*/ 951470 w 1816443"/>
                <a:gd name="connsiteY8" fmla="*/ 1421027 h 2545492"/>
                <a:gd name="connsiteX9" fmla="*/ 1272746 w 1816443"/>
                <a:gd name="connsiteY9" fmla="*/ 1902941 h 2545492"/>
                <a:gd name="connsiteX10" fmla="*/ 1729946 w 1816443"/>
                <a:gd name="connsiteY10" fmla="*/ 2273643 h 2545492"/>
                <a:gd name="connsiteX11" fmla="*/ 1816443 w 1816443"/>
                <a:gd name="connsiteY11" fmla="*/ 2323070 h 2545492"/>
                <a:gd name="connsiteX12" fmla="*/ 1816443 w 1816443"/>
                <a:gd name="connsiteY12" fmla="*/ 2545492 h 2545492"/>
                <a:gd name="connsiteX13" fmla="*/ 0 w 1816443"/>
                <a:gd name="connsiteY13" fmla="*/ 2545492 h 254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16443" h="2545492">
                  <a:moveTo>
                    <a:pt x="0" y="2545492"/>
                  </a:moveTo>
                  <a:lnTo>
                    <a:pt x="86497" y="1309816"/>
                  </a:lnTo>
                  <a:lnTo>
                    <a:pt x="148281" y="481914"/>
                  </a:lnTo>
                  <a:lnTo>
                    <a:pt x="210064" y="135924"/>
                  </a:lnTo>
                  <a:lnTo>
                    <a:pt x="259492" y="0"/>
                  </a:lnTo>
                  <a:lnTo>
                    <a:pt x="308919" y="0"/>
                  </a:lnTo>
                  <a:lnTo>
                    <a:pt x="395416" y="148281"/>
                  </a:lnTo>
                  <a:lnTo>
                    <a:pt x="667264" y="654908"/>
                  </a:lnTo>
                  <a:lnTo>
                    <a:pt x="951470" y="1421027"/>
                  </a:lnTo>
                  <a:lnTo>
                    <a:pt x="1272746" y="1902941"/>
                  </a:lnTo>
                  <a:lnTo>
                    <a:pt x="1729946" y="2273643"/>
                  </a:lnTo>
                  <a:lnTo>
                    <a:pt x="1816443" y="2323070"/>
                  </a:lnTo>
                  <a:lnTo>
                    <a:pt x="1816443" y="2545492"/>
                  </a:lnTo>
                  <a:lnTo>
                    <a:pt x="0" y="2545492"/>
                  </a:lnTo>
                  <a:close/>
                </a:path>
              </a:pathLst>
            </a:custGeom>
            <a:solidFill>
              <a:srgbClr val="FFFF00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66800" y="2900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fact…</a:t>
            </a:r>
            <a:br>
              <a:rPr lang="en-US" dirty="0" smtClean="0"/>
            </a:br>
            <a:r>
              <a:rPr lang="en-US" sz="3100" dirty="0" smtClean="0"/>
              <a:t>log(m) is a complexity/capacity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2" name="TextBox 1"/>
          <p:cNvSpPr txBox="1"/>
          <p:nvPr/>
        </p:nvSpPr>
        <p:spPr>
          <a:xfrm>
            <a:off x="7144975" y="11430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Vapnik</a:t>
            </a:r>
            <a:r>
              <a:rPr lang="en-US" dirty="0" smtClean="0">
                <a:solidFill>
                  <a:srgbClr val="0066FF"/>
                </a:solidFill>
              </a:rPr>
              <a:t> 1974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71125" y="5877697"/>
            <a:ext cx="527099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e(h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/m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, </a:t>
            </a:r>
            <a:r>
              <a:rPr lang="en-US" altLang="en-US" sz="2800" dirty="0" smtClean="0">
                <a:solidFill>
                  <a:srgbClr val="FF0000"/>
                </a:solidFill>
              </a:rPr>
              <a:t>1/n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 = </a:t>
            </a:r>
            <a:r>
              <a:rPr lang="en-US" altLang="en-US" sz="2800" dirty="0" err="1" smtClean="0">
                <a:solidFill>
                  <a:srgbClr val="FF0000"/>
                </a:solidFill>
                <a:latin typeface="+mj-lt"/>
              </a:rPr>
              <a:t>sqrt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(log</a:t>
            </a:r>
            <a:r>
              <a:rPr lang="en-US" altLang="en-US" sz="2800" dirty="0" smtClean="0">
                <a:solidFill>
                  <a:srgbClr val="FF0000"/>
                </a:solidFill>
              </a:rPr>
              <a:t>(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2m/</a:t>
            </a:r>
            <a:r>
              <a:rPr lang="en-US" alt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h</a:t>
            </a:r>
            <a:r>
              <a:rPr lang="en-US" altLang="en-US" sz="2800" dirty="0" smtClean="0">
                <a:solidFill>
                  <a:srgbClr val="FF0000"/>
                </a:solidFill>
                <a:latin typeface="+mj-lt"/>
              </a:rPr>
              <a:t>)/2n)</a:t>
            </a:r>
            <a:endParaRPr lang="en-US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58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Capacity for “multiple testing”</a:t>
            </a:r>
            <a:br>
              <a:rPr lang="en-US" dirty="0" smtClean="0"/>
            </a:br>
            <a:endParaRPr lang="en-US" sz="3100" dirty="0"/>
          </a:p>
        </p:txBody>
      </p:sp>
      <p:sp>
        <p:nvSpPr>
          <p:cNvPr id="31" name="Oval 30"/>
          <p:cNvSpPr/>
          <p:nvPr/>
        </p:nvSpPr>
        <p:spPr>
          <a:xfrm>
            <a:off x="7543800" y="419100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44975" y="11430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Vapnik</a:t>
            </a:r>
            <a:r>
              <a:rPr lang="en-US" dirty="0" smtClean="0">
                <a:solidFill>
                  <a:srgbClr val="0066FF"/>
                </a:solidFill>
              </a:rPr>
              <a:t> 1974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000" y="2821781"/>
            <a:ext cx="762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With </a:t>
            </a:r>
            <a:r>
              <a:rPr lang="en-US" altLang="en-US" sz="2800" i="1" dirty="0"/>
              <a:t>high</a:t>
            </a:r>
            <a:r>
              <a:rPr lang="en-US" altLang="en-US" sz="2800" dirty="0"/>
              <a:t> probability (1-</a:t>
            </a:r>
            <a:r>
              <a:rPr lang="en-US" altLang="en-US" sz="2800" dirty="0">
                <a:latin typeface="Symbol" pitchFamily="18" charset="2"/>
              </a:rPr>
              <a:t>d</a:t>
            </a:r>
            <a:r>
              <a:rPr lang="en-US" altLang="en-US" sz="2800" dirty="0"/>
              <a:t>), </a:t>
            </a: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0&lt;</a:t>
            </a:r>
            <a:r>
              <a:rPr lang="en-US" altLang="en-US" sz="2800" dirty="0" smtClean="0">
                <a:latin typeface="Symbol" pitchFamily="18" charset="2"/>
              </a:rPr>
              <a:t>d&lt;&lt;1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R[f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0033CC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33CC"/>
                </a:solidFill>
              </a:rPr>
              <a:t>test</a:t>
            </a:r>
            <a:r>
              <a:rPr lang="en-US" altLang="en-US" dirty="0" smtClean="0">
                <a:solidFill>
                  <a:srgbClr val="0033CC"/>
                </a:solidFill>
              </a:rPr>
              <a:t>[f]</a:t>
            </a:r>
            <a:r>
              <a:rPr lang="en-US" altLang="en-US" dirty="0" smtClean="0"/>
              <a:t>+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(d, </a:t>
            </a:r>
            <a:r>
              <a:rPr lang="en-US" altLang="en-US" sz="2800" dirty="0" smtClean="0">
                <a:solidFill>
                  <a:srgbClr val="FF0000"/>
                </a:solidFill>
              </a:rPr>
              <a:t>log(m)/N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rgbClr val="008000"/>
                </a:solidFill>
              </a:rPr>
              <a:t>		</a:t>
            </a:r>
            <a:endParaRPr lang="en-US" altLang="en-US" dirty="0">
              <a:latin typeface="Symbol" pitchFamily="18" charset="2"/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                        </a:t>
            </a:r>
            <a:r>
              <a:rPr lang="en-US" altLang="en-US" dirty="0" err="1" smtClean="0">
                <a:solidFill>
                  <a:srgbClr val="008000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8000"/>
                </a:solidFill>
              </a:rPr>
              <a:t>gua</a:t>
            </a:r>
            <a:r>
              <a:rPr lang="en-US" altLang="en-US" dirty="0" smtClean="0">
                <a:solidFill>
                  <a:srgbClr val="008000"/>
                </a:solidFill>
              </a:rPr>
              <a:t>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endParaRPr lang="en-US" dirty="0">
              <a:latin typeface="+mj-lt"/>
            </a:endParaRPr>
          </a:p>
        </p:txBody>
      </p:sp>
      <p:grpSp>
        <p:nvGrpSpPr>
          <p:cNvPr id="21" name="Group 1039"/>
          <p:cNvGrpSpPr>
            <a:grpSpLocks/>
          </p:cNvGrpSpPr>
          <p:nvPr/>
        </p:nvGrpSpPr>
        <p:grpSpPr bwMode="auto">
          <a:xfrm>
            <a:off x="-269875" y="2107406"/>
            <a:ext cx="5667375" cy="4116388"/>
            <a:chOff x="-218" y="942"/>
            <a:chExt cx="3570" cy="2593"/>
          </a:xfrm>
        </p:grpSpPr>
        <p:graphicFrame>
          <p:nvGraphicFramePr>
            <p:cNvPr id="22" name="Object 1040"/>
            <p:cNvGraphicFramePr>
              <a:graphicFrameLocks noChangeAspect="1"/>
            </p:cNvGraphicFramePr>
            <p:nvPr/>
          </p:nvGraphicFramePr>
          <p:xfrm>
            <a:off x="-218" y="942"/>
            <a:ext cx="3252" cy="2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8" name="Picture" r:id="rId3" imgW="5468040" imgH="4096440" progId="Word.Picture.8">
                    <p:embed/>
                  </p:oleObj>
                </mc:Choice>
                <mc:Fallback>
                  <p:oleObj name="Picture" r:id="rId3" imgW="5468040" imgH="409644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18" y="942"/>
                          <a:ext cx="3252" cy="2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041"/>
            <p:cNvSpPr txBox="1">
              <a:spLocks noChangeArrowheads="1"/>
            </p:cNvSpPr>
            <p:nvPr/>
          </p:nvSpPr>
          <p:spPr bwMode="auto">
            <a:xfrm>
              <a:off x="1858" y="3012"/>
              <a:ext cx="14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 err="1" smtClean="0">
                  <a:solidFill>
                    <a:schemeClr val="accent2"/>
                  </a:solidFill>
                </a:rPr>
                <a:t>Tte</a:t>
              </a:r>
              <a:r>
                <a:rPr lang="en-US" altLang="en-US" sz="1200" dirty="0" smtClean="0">
                  <a:solidFill>
                    <a:schemeClr val="accent2"/>
                  </a:solidFill>
                </a:rPr>
                <a:t> Test </a:t>
              </a:r>
              <a:r>
                <a:rPr lang="en-US" altLang="en-US" sz="1200" dirty="0">
                  <a:solidFill>
                    <a:schemeClr val="accent2"/>
                  </a:solidFill>
                </a:rPr>
                <a:t>error</a:t>
              </a:r>
            </a:p>
          </p:txBody>
        </p:sp>
        <p:sp>
          <p:nvSpPr>
            <p:cNvPr id="24" name="Text Box 1042"/>
            <p:cNvSpPr txBox="1">
              <a:spLocks noChangeArrowheads="1"/>
            </p:cNvSpPr>
            <p:nvPr/>
          </p:nvSpPr>
          <p:spPr bwMode="auto">
            <a:xfrm>
              <a:off x="842" y="2400"/>
              <a:ext cx="1002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Ga, Guaranteed risk</a:t>
              </a:r>
            </a:p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Ga= </a:t>
              </a:r>
              <a:r>
                <a:rPr lang="en-US" altLang="en-US" sz="1200" dirty="0" err="1" smtClean="0">
                  <a:solidFill>
                    <a:srgbClr val="339933"/>
                  </a:solidFill>
                </a:rPr>
                <a:t>Te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+ 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e(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log(m)/n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)</a:t>
              </a:r>
              <a:endParaRPr lang="en-US" altLang="en-US" sz="1200" dirty="0">
                <a:solidFill>
                  <a:srgbClr val="339933"/>
                </a:solidFill>
              </a:endParaRPr>
            </a:p>
          </p:txBody>
        </p:sp>
        <p:sp>
          <p:nvSpPr>
            <p:cNvPr id="25" name="Text Box 1043"/>
            <p:cNvSpPr txBox="1">
              <a:spLocks noChangeArrowheads="1"/>
            </p:cNvSpPr>
            <p:nvPr/>
          </p:nvSpPr>
          <p:spPr bwMode="auto">
            <a:xfrm>
              <a:off x="188" y="2722"/>
              <a:ext cx="702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>
                  <a:solidFill>
                    <a:srgbClr val="FF0000"/>
                  </a:solidFill>
                  <a:latin typeface="Symbol" pitchFamily="18" charset="2"/>
                </a:rPr>
                <a:t>e</a:t>
              </a:r>
              <a:r>
                <a:rPr lang="en-US" altLang="en-US" sz="1200">
                  <a:solidFill>
                    <a:srgbClr val="FF0000"/>
                  </a:solidFill>
                </a:rPr>
                <a:t>, Function of Model Complexity C</a:t>
              </a:r>
            </a:p>
          </p:txBody>
        </p:sp>
        <p:sp>
          <p:nvSpPr>
            <p:cNvPr id="26" name="Text Box 1044"/>
            <p:cNvSpPr txBox="1">
              <a:spLocks noChangeArrowheads="1"/>
            </p:cNvSpPr>
            <p:nvPr/>
          </p:nvSpPr>
          <p:spPr bwMode="auto">
            <a:xfrm>
              <a:off x="392" y="3304"/>
              <a:ext cx="19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Complexity/Capacity C</a:t>
              </a:r>
            </a:p>
          </p:txBody>
        </p:sp>
      </p:grpSp>
      <p:sp>
        <p:nvSpPr>
          <p:cNvPr id="29" name="Left Brace 28"/>
          <p:cNvSpPr/>
          <p:nvPr/>
        </p:nvSpPr>
        <p:spPr>
          <a:xfrm rot="16200000">
            <a:off x="7086601" y="3409950"/>
            <a:ext cx="533400" cy="327659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00200" y="1585771"/>
            <a:ext cx="668349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3200" dirty="0" smtClean="0">
                <a:solidFill>
                  <a:srgbClr val="FF0000"/>
                </a:solidFill>
              </a:rPr>
              <a:t>The “test” set became a training set!!!!</a:t>
            </a:r>
            <a:endParaRPr lang="en-US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7810" y="3483114"/>
            <a:ext cx="4587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dirty="0" smtClean="0">
                <a:solidFill>
                  <a:srgbClr val="FF0000"/>
                </a:solidFill>
              </a:rPr>
              <a:t>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33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36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29007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Capacity</a:t>
            </a:r>
            <a:endParaRPr lang="en-US" sz="3100" dirty="0"/>
          </a:p>
        </p:txBody>
      </p:sp>
      <p:sp>
        <p:nvSpPr>
          <p:cNvPr id="19" name="Oval 18"/>
          <p:cNvSpPr/>
          <p:nvPr/>
        </p:nvSpPr>
        <p:spPr>
          <a:xfrm>
            <a:off x="1828800" y="2209800"/>
            <a:ext cx="1828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13832" y="12954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Vapnik-Chervonenkis</a:t>
            </a:r>
            <a:r>
              <a:rPr lang="en-US" dirty="0" smtClean="0">
                <a:solidFill>
                  <a:srgbClr val="0066FF"/>
                </a:solidFill>
              </a:rPr>
              <a:t> 1971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87507" y="2286000"/>
            <a:ext cx="6858000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 smtClean="0"/>
              <a:t>C = log(m) is the capacity for a FINITE number of hypotheses (m is number of models tried).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3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3200" dirty="0" smtClean="0"/>
              <a:t>What is C for a continuous hypothesis space (parameterized with </a:t>
            </a:r>
            <a:r>
              <a:rPr lang="en-US" altLang="en-US" sz="3200" b="1" dirty="0" smtClean="0"/>
              <a:t>w</a:t>
            </a:r>
            <a:r>
              <a:rPr lang="en-US" altLang="en-US" sz="3200" dirty="0" smtClean="0"/>
              <a:t>, 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a</a:t>
            </a:r>
            <a:r>
              <a:rPr lang="en-US" altLang="en-US" sz="3200" dirty="0" smtClean="0"/>
              <a:t>, q, </a:t>
            </a:r>
            <a:r>
              <a:rPr lang="en-US" altLang="en-US" sz="3200" dirty="0" smtClean="0">
                <a:latin typeface="Symbol" panose="05050102010706020507" pitchFamily="18" charset="2"/>
              </a:rPr>
              <a:t>s</a:t>
            </a:r>
            <a:r>
              <a:rPr lang="en-US" altLang="en-US" sz="3200" dirty="0" smtClean="0"/>
              <a:t>, etc.?) 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480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37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29007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VC dimension</a:t>
            </a:r>
            <a:endParaRPr lang="en-US" sz="3100" dirty="0"/>
          </a:p>
        </p:txBody>
      </p:sp>
      <p:sp>
        <p:nvSpPr>
          <p:cNvPr id="12" name="Oval 11"/>
          <p:cNvSpPr/>
          <p:nvPr/>
        </p:nvSpPr>
        <p:spPr>
          <a:xfrm>
            <a:off x="3276600" y="598096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13832" y="1295400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66FF"/>
                </a:solidFill>
              </a:rPr>
              <a:t>Vapnik-Chervonenkis</a:t>
            </a:r>
            <a:r>
              <a:rPr lang="en-US" dirty="0" smtClean="0">
                <a:solidFill>
                  <a:srgbClr val="0066FF"/>
                </a:solidFill>
              </a:rPr>
              <a:t> 1971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324" y="5411574"/>
            <a:ext cx="841134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f(</a:t>
            </a:r>
            <a:r>
              <a:rPr lang="en-US" sz="2800" b="1" dirty="0" smtClean="0"/>
              <a:t>x</a:t>
            </a:r>
            <a:r>
              <a:rPr lang="en-US" sz="2800" dirty="0" smtClean="0"/>
              <a:t>) = </a:t>
            </a:r>
            <a:r>
              <a:rPr lang="en-US" sz="2800" b="1" dirty="0" err="1" smtClean="0"/>
              <a:t>w</a:t>
            </a:r>
            <a:r>
              <a:rPr lang="en-US" sz="4000" b="1" dirty="0" err="1" smtClean="0"/>
              <a:t>.</a:t>
            </a:r>
            <a:r>
              <a:rPr lang="en-US" sz="2800" b="1" dirty="0" err="1" smtClean="0"/>
              <a:t>x</a:t>
            </a:r>
            <a:r>
              <a:rPr lang="en-US" sz="2800" dirty="0"/>
              <a:t> </a:t>
            </a:r>
            <a:r>
              <a:rPr lang="en-US" sz="2800" dirty="0" smtClean="0"/>
              <a:t>(linear decision boundary/hyperplane) </a:t>
            </a:r>
          </a:p>
          <a:p>
            <a:r>
              <a:rPr lang="en-US" sz="2800" dirty="0" smtClean="0"/>
              <a:t>the VC dimension is C = d (the dimension of input space).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04900" y="1828800"/>
            <a:ext cx="769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 = number of training examples that can be separated, </a:t>
            </a:r>
            <a:r>
              <a:rPr lang="en-US" sz="2800" i="1" dirty="0" smtClean="0"/>
              <a:t>regardless of the assignment of labels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91" y="2855947"/>
            <a:ext cx="8067675" cy="255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0" y="5257800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Source: Wikipedia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9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38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VC dimension of </a:t>
            </a:r>
            <a:r>
              <a:rPr lang="en-US" dirty="0" err="1" smtClean="0"/>
              <a:t>Perceptrons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kernel methods</a:t>
            </a:r>
            <a:endParaRPr lang="en-US" sz="31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057400"/>
            <a:ext cx="6446958" cy="629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800" dirty="0">
                <a:solidFill>
                  <a:srgbClr val="990000"/>
                </a:solidFill>
              </a:rPr>
              <a:t>f(</a:t>
            </a:r>
            <a:r>
              <a:rPr lang="en-US" altLang="en-US" sz="2800" b="1" dirty="0">
                <a:solidFill>
                  <a:srgbClr val="990000"/>
                </a:solidFill>
              </a:rPr>
              <a:t>x</a:t>
            </a:r>
            <a:r>
              <a:rPr lang="en-US" altLang="en-US" sz="2800" dirty="0">
                <a:solidFill>
                  <a:srgbClr val="990000"/>
                </a:solidFill>
              </a:rPr>
              <a:t>) = </a:t>
            </a:r>
            <a:r>
              <a:rPr lang="en-US" altLang="en-US" sz="2800" b="1" dirty="0">
                <a:solidFill>
                  <a:srgbClr val="990000"/>
                </a:solidFill>
              </a:rPr>
              <a:t>w </a:t>
            </a:r>
            <a:r>
              <a:rPr lang="en-US" altLang="en-US" sz="2800" dirty="0">
                <a:solidFill>
                  <a:srgbClr val="990000"/>
                </a:solidFill>
                <a:sym typeface="Symbol" pitchFamily="18" charset="2"/>
              </a:rPr>
              <a:t> </a:t>
            </a:r>
            <a:r>
              <a:rPr lang="en-US" altLang="en-US" sz="2800" b="1" dirty="0" smtClean="0">
                <a:solidFill>
                  <a:srgbClr val="990000"/>
                </a:solidFill>
                <a:latin typeface="Symbol" pitchFamily="18" charset="2"/>
              </a:rPr>
              <a:t>F</a:t>
            </a:r>
            <a:r>
              <a:rPr lang="en-US" altLang="en-US" sz="2800" dirty="0" smtClean="0">
                <a:solidFill>
                  <a:srgbClr val="990000"/>
                </a:solidFill>
              </a:rPr>
              <a:t>(</a:t>
            </a:r>
            <a:r>
              <a:rPr lang="en-US" altLang="en-US" sz="2800" b="1" dirty="0" smtClean="0">
                <a:solidFill>
                  <a:srgbClr val="990000"/>
                </a:solidFill>
              </a:rPr>
              <a:t>x</a:t>
            </a:r>
            <a:r>
              <a:rPr lang="en-US" altLang="en-US" sz="2800" dirty="0" smtClean="0">
                <a:solidFill>
                  <a:srgbClr val="990000"/>
                </a:solidFill>
              </a:rPr>
              <a:t>), </a:t>
            </a:r>
            <a:r>
              <a:rPr lang="en-US" sz="2800" dirty="0" smtClean="0"/>
              <a:t>the VC dimension is D </a:t>
            </a:r>
          </a:p>
          <a:p>
            <a:r>
              <a:rPr lang="en-US" sz="2800" dirty="0" smtClean="0"/>
              <a:t>(the dimension of FEATURE space).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990000"/>
                </a:solidFill>
              </a:rPr>
              <a:t>w</a:t>
            </a:r>
            <a:r>
              <a:rPr lang="en-US" altLang="en-US" sz="2800" dirty="0" smtClean="0">
                <a:solidFill>
                  <a:srgbClr val="990000"/>
                </a:solidFill>
              </a:rPr>
              <a:t> </a:t>
            </a:r>
            <a:r>
              <a:rPr lang="en-US" altLang="en-US" sz="2800" dirty="0">
                <a:solidFill>
                  <a:srgbClr val="990000"/>
                </a:solidFill>
              </a:rPr>
              <a:t>= </a:t>
            </a:r>
            <a:r>
              <a:rPr lang="en-US" altLang="en-US" sz="4400" dirty="0" err="1">
                <a:solidFill>
                  <a:srgbClr val="990000"/>
                </a:solidFill>
                <a:latin typeface="Symbol" pitchFamily="18" charset="2"/>
              </a:rPr>
              <a:t>S</a:t>
            </a:r>
            <a:r>
              <a:rPr lang="en-US" altLang="en-US" sz="2800" baseline="-25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  <a:r>
              <a:rPr lang="en-US" altLang="en-US" sz="2800" dirty="0" err="1">
                <a:solidFill>
                  <a:srgbClr val="990000"/>
                </a:solidFill>
                <a:latin typeface="Symbol" pitchFamily="18" charset="2"/>
              </a:rPr>
              <a:t>a</a:t>
            </a:r>
            <a:r>
              <a:rPr lang="en-US" altLang="en-US" sz="2800" baseline="-25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  <a:r>
              <a:rPr lang="en-US" altLang="en-US" sz="2800" b="1" dirty="0">
                <a:solidFill>
                  <a:srgbClr val="990000"/>
                </a:solidFill>
                <a:latin typeface="Symbol" pitchFamily="18" charset="2"/>
              </a:rPr>
              <a:t>F</a:t>
            </a:r>
            <a:r>
              <a:rPr lang="en-US" altLang="en-US" sz="2800" dirty="0">
                <a:solidFill>
                  <a:srgbClr val="990000"/>
                </a:solidFill>
              </a:rPr>
              <a:t>(</a:t>
            </a:r>
            <a:r>
              <a:rPr lang="en-US" altLang="en-US" sz="2800" b="1" dirty="0" err="1">
                <a:solidFill>
                  <a:srgbClr val="990000"/>
                </a:solidFill>
              </a:rPr>
              <a:t>x</a:t>
            </a:r>
            <a:r>
              <a:rPr lang="en-US" altLang="en-US" sz="2800" baseline="30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)</a:t>
            </a:r>
            <a:r>
              <a:rPr lang="en-US" altLang="en-US" sz="2800" dirty="0"/>
              <a:t> </a:t>
            </a:r>
            <a:r>
              <a:rPr lang="en-US" altLang="en-US" sz="2800" dirty="0" smtClean="0">
                <a:sym typeface="Symbol"/>
              </a:rPr>
              <a:t> kernel trick</a:t>
            </a:r>
            <a:endParaRPr lang="en-US" altLang="en-US" sz="2800" dirty="0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3399"/>
                </a:solidFill>
              </a:rPr>
              <a:t>f(</a:t>
            </a:r>
            <a:r>
              <a:rPr lang="en-US" altLang="en-US" sz="2800" b="1" dirty="0" smtClean="0">
                <a:solidFill>
                  <a:srgbClr val="003399"/>
                </a:solidFill>
              </a:rPr>
              <a:t>x</a:t>
            </a:r>
            <a:r>
              <a:rPr lang="en-US" altLang="en-US" sz="2800" dirty="0">
                <a:solidFill>
                  <a:srgbClr val="003399"/>
                </a:solidFill>
              </a:rPr>
              <a:t>) = </a:t>
            </a:r>
            <a:r>
              <a:rPr lang="en-US" altLang="en-US" sz="4400" dirty="0" err="1">
                <a:solidFill>
                  <a:srgbClr val="990000"/>
                </a:solidFill>
                <a:latin typeface="Symbol" pitchFamily="18" charset="2"/>
              </a:rPr>
              <a:t>S</a:t>
            </a:r>
            <a:r>
              <a:rPr lang="en-US" altLang="en-US" sz="2800" baseline="-25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  <a:r>
              <a:rPr lang="en-US" altLang="en-US" sz="2800" dirty="0" err="1">
                <a:solidFill>
                  <a:srgbClr val="990000"/>
                </a:solidFill>
                <a:latin typeface="Symbol" pitchFamily="18" charset="2"/>
              </a:rPr>
              <a:t>a</a:t>
            </a:r>
            <a:r>
              <a:rPr lang="en-US" altLang="en-US" sz="2800" baseline="-25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 </a:t>
            </a:r>
            <a:r>
              <a:rPr lang="en-US" altLang="en-US" sz="2800" b="1" dirty="0">
                <a:solidFill>
                  <a:srgbClr val="990000"/>
                </a:solidFill>
                <a:latin typeface="Symbol" pitchFamily="18" charset="2"/>
              </a:rPr>
              <a:t>F</a:t>
            </a:r>
            <a:r>
              <a:rPr lang="en-US" altLang="en-US" sz="2800" dirty="0">
                <a:solidFill>
                  <a:srgbClr val="990000"/>
                </a:solidFill>
              </a:rPr>
              <a:t>(</a:t>
            </a:r>
            <a:r>
              <a:rPr lang="en-US" altLang="en-US" sz="2800" b="1" dirty="0" err="1">
                <a:solidFill>
                  <a:srgbClr val="990000"/>
                </a:solidFill>
              </a:rPr>
              <a:t>x</a:t>
            </a:r>
            <a:r>
              <a:rPr lang="en-US" altLang="en-US" sz="2800" baseline="30000" dirty="0" err="1">
                <a:solidFill>
                  <a:srgbClr val="990000"/>
                </a:solidFill>
              </a:rPr>
              <a:t>k</a:t>
            </a:r>
            <a:r>
              <a:rPr lang="en-US" altLang="en-US" sz="2800" dirty="0">
                <a:solidFill>
                  <a:srgbClr val="990000"/>
                </a:solidFill>
              </a:rPr>
              <a:t>)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990000"/>
                </a:solidFill>
                <a:sym typeface="Symbol" pitchFamily="18" charset="2"/>
              </a:rPr>
              <a:t> </a:t>
            </a:r>
            <a:r>
              <a:rPr lang="en-US" altLang="en-US" sz="2800" b="1" dirty="0" smtClean="0">
                <a:solidFill>
                  <a:srgbClr val="990000"/>
                </a:solidFill>
                <a:latin typeface="Symbol" pitchFamily="18" charset="2"/>
              </a:rPr>
              <a:t>F</a:t>
            </a:r>
            <a:r>
              <a:rPr lang="en-US" altLang="en-US" sz="2800" dirty="0" smtClean="0">
                <a:solidFill>
                  <a:srgbClr val="990000"/>
                </a:solidFill>
              </a:rPr>
              <a:t>(</a:t>
            </a:r>
            <a:r>
              <a:rPr lang="en-US" altLang="en-US" sz="2800" b="1" dirty="0" smtClean="0">
                <a:solidFill>
                  <a:srgbClr val="990000"/>
                </a:solidFill>
              </a:rPr>
              <a:t>x</a:t>
            </a:r>
            <a:r>
              <a:rPr lang="en-US" altLang="en-US" sz="2800" dirty="0" smtClean="0">
                <a:solidFill>
                  <a:srgbClr val="990000"/>
                </a:solidFill>
              </a:rPr>
              <a:t>)</a:t>
            </a:r>
            <a:r>
              <a:rPr lang="en-US" altLang="en-US" sz="2800" dirty="0" smtClean="0"/>
              <a:t>= </a:t>
            </a:r>
            <a:r>
              <a:rPr lang="en-US" altLang="en-US" sz="4400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sz="2800" baseline="-25000" dirty="0" err="1" smtClean="0">
                <a:solidFill>
                  <a:srgbClr val="003399"/>
                </a:solidFill>
              </a:rPr>
              <a:t>k</a:t>
            </a:r>
            <a:r>
              <a:rPr lang="en-US" altLang="en-US" sz="2800" dirty="0" smtClean="0">
                <a:solidFill>
                  <a:srgbClr val="003399"/>
                </a:solidFill>
              </a:rPr>
              <a:t> </a:t>
            </a:r>
            <a:r>
              <a:rPr lang="en-US" altLang="en-US" sz="2800" dirty="0" err="1">
                <a:solidFill>
                  <a:srgbClr val="003399"/>
                </a:solidFill>
                <a:latin typeface="Symbol" pitchFamily="18" charset="2"/>
              </a:rPr>
              <a:t>a</a:t>
            </a:r>
            <a:r>
              <a:rPr lang="en-US" altLang="en-US" sz="2800" baseline="-25000" dirty="0" err="1">
                <a:solidFill>
                  <a:srgbClr val="003399"/>
                </a:solidFill>
              </a:rPr>
              <a:t>k</a:t>
            </a:r>
            <a:r>
              <a:rPr lang="en-US" altLang="en-US" sz="2800" dirty="0">
                <a:solidFill>
                  <a:srgbClr val="003399"/>
                </a:solidFill>
              </a:rPr>
              <a:t> k(</a:t>
            </a:r>
            <a:r>
              <a:rPr lang="en-US" altLang="en-US" sz="2800" b="1" dirty="0" err="1">
                <a:solidFill>
                  <a:srgbClr val="003399"/>
                </a:solidFill>
              </a:rPr>
              <a:t>x</a:t>
            </a:r>
            <a:r>
              <a:rPr lang="en-US" altLang="en-US" sz="2800" baseline="30000" dirty="0" err="1">
                <a:solidFill>
                  <a:srgbClr val="003399"/>
                </a:solidFill>
              </a:rPr>
              <a:t>k</a:t>
            </a:r>
            <a:r>
              <a:rPr lang="en-US" altLang="en-US" sz="2800" dirty="0">
                <a:solidFill>
                  <a:srgbClr val="003399"/>
                </a:solidFill>
              </a:rPr>
              <a:t>, </a:t>
            </a:r>
            <a:r>
              <a:rPr lang="en-US" altLang="en-US" sz="2800" b="1" dirty="0">
                <a:solidFill>
                  <a:srgbClr val="003399"/>
                </a:solidFill>
              </a:rPr>
              <a:t>x</a:t>
            </a:r>
            <a:r>
              <a:rPr lang="en-US" altLang="en-US" sz="2800" dirty="0">
                <a:solidFill>
                  <a:srgbClr val="003399"/>
                </a:solidFill>
              </a:rPr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k(</a:t>
            </a:r>
            <a:r>
              <a:rPr lang="en-US" altLang="en-US" sz="2800" b="1" dirty="0" err="1">
                <a:solidFill>
                  <a:srgbClr val="003399"/>
                </a:solidFill>
              </a:rPr>
              <a:t>x</a:t>
            </a:r>
            <a:r>
              <a:rPr lang="en-US" altLang="en-US" sz="2800" baseline="30000" dirty="0" err="1">
                <a:solidFill>
                  <a:srgbClr val="003399"/>
                </a:solidFill>
              </a:rPr>
              <a:t>k</a:t>
            </a:r>
            <a:r>
              <a:rPr lang="en-US" altLang="en-US" sz="2800" dirty="0">
                <a:solidFill>
                  <a:srgbClr val="003399"/>
                </a:solidFill>
              </a:rPr>
              <a:t>, </a:t>
            </a:r>
            <a:r>
              <a:rPr lang="en-US" altLang="en-US" sz="2800" b="1" dirty="0">
                <a:solidFill>
                  <a:srgbClr val="003399"/>
                </a:solidFill>
              </a:rPr>
              <a:t>x</a:t>
            </a:r>
            <a:r>
              <a:rPr lang="en-US" altLang="en-US" sz="2800" dirty="0">
                <a:solidFill>
                  <a:srgbClr val="003399"/>
                </a:solidFill>
              </a:rPr>
              <a:t>) = </a:t>
            </a:r>
            <a:r>
              <a:rPr lang="en-US" altLang="en-US" sz="2800" b="1" dirty="0">
                <a:solidFill>
                  <a:srgbClr val="003399"/>
                </a:solidFill>
                <a:latin typeface="Symbol" pitchFamily="18" charset="2"/>
              </a:rPr>
              <a:t>F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b="1" dirty="0" err="1">
                <a:solidFill>
                  <a:srgbClr val="003399"/>
                </a:solidFill>
              </a:rPr>
              <a:t>x</a:t>
            </a:r>
            <a:r>
              <a:rPr lang="en-US" altLang="en-US" sz="2800" baseline="30000" dirty="0" err="1">
                <a:solidFill>
                  <a:srgbClr val="003399"/>
                </a:solidFill>
              </a:rPr>
              <a:t>k</a:t>
            </a:r>
            <a:r>
              <a:rPr lang="en-US" altLang="en-US" sz="2800" dirty="0">
                <a:solidFill>
                  <a:srgbClr val="003399"/>
                </a:solidFill>
              </a:rPr>
              <a:t>) </a:t>
            </a:r>
            <a:r>
              <a:rPr lang="en-US" altLang="en-US" sz="2800" dirty="0">
                <a:solidFill>
                  <a:srgbClr val="003399"/>
                </a:solidFill>
                <a:sym typeface="Symbol" pitchFamily="18" charset="2"/>
              </a:rPr>
              <a:t> </a:t>
            </a:r>
            <a:r>
              <a:rPr lang="en-US" altLang="en-US" sz="2800" b="1" dirty="0">
                <a:solidFill>
                  <a:srgbClr val="003399"/>
                </a:solidFill>
                <a:latin typeface="Symbol" pitchFamily="18" charset="2"/>
              </a:rPr>
              <a:t>F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b="1" dirty="0">
                <a:solidFill>
                  <a:srgbClr val="003399"/>
                </a:solidFill>
              </a:rPr>
              <a:t>x</a:t>
            </a:r>
            <a:r>
              <a:rPr lang="en-US" altLang="en-US" sz="2800" dirty="0" smtClean="0">
                <a:solidFill>
                  <a:srgbClr val="003399"/>
                </a:solidFill>
              </a:rPr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dirty="0" smtClean="0">
                <a:solidFill>
                  <a:srgbClr val="003399"/>
                </a:solidFill>
              </a:rPr>
              <a:t>If D is infinite, the VC dimension is infinite! </a:t>
            </a: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28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39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VC dimension of kernel methods</a:t>
            </a:r>
            <a:endParaRPr lang="en-US" sz="3100" dirty="0"/>
          </a:p>
        </p:txBody>
      </p:sp>
      <p:sp>
        <p:nvSpPr>
          <p:cNvPr id="7" name="Oval 6"/>
          <p:cNvSpPr/>
          <p:nvPr/>
        </p:nvSpPr>
        <p:spPr>
          <a:xfrm>
            <a:off x="2590800" y="487680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90800" y="598096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81200"/>
            <a:ext cx="792480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 smtClean="0">
                <a:solidFill>
                  <a:srgbClr val="990000"/>
                </a:solidFill>
              </a:rPr>
              <a:t>Not quite that bad…</a:t>
            </a:r>
          </a:p>
          <a:p>
            <a:r>
              <a:rPr lang="en-US" altLang="en-US" sz="2800" dirty="0" smtClean="0">
                <a:solidFill>
                  <a:srgbClr val="990000"/>
                </a:solidFill>
              </a:rPr>
              <a:t>Remember the </a:t>
            </a:r>
            <a:r>
              <a:rPr lang="en-US" altLang="en-US" sz="2800" dirty="0" err="1" smtClean="0">
                <a:solidFill>
                  <a:srgbClr val="990000"/>
                </a:solidFill>
              </a:rPr>
              <a:t>representer</a:t>
            </a:r>
            <a:r>
              <a:rPr lang="en-US" altLang="en-US" sz="2800" dirty="0" smtClean="0">
                <a:solidFill>
                  <a:srgbClr val="990000"/>
                </a:solidFill>
              </a:rPr>
              <a:t> theorem: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en-US" sz="2800" dirty="0"/>
              <a:t>f*(</a:t>
            </a:r>
            <a:r>
              <a:rPr lang="en-US" altLang="en-US" sz="2800" b="1" dirty="0"/>
              <a:t>x</a:t>
            </a:r>
            <a:r>
              <a:rPr lang="en-US" altLang="en-US" sz="2800" dirty="0"/>
              <a:t>) = </a:t>
            </a:r>
            <a:r>
              <a:rPr lang="en-US" altLang="en-US" sz="2800" dirty="0" err="1"/>
              <a:t>argmin</a:t>
            </a:r>
            <a:r>
              <a:rPr lang="en-US" altLang="en-US" sz="2800" baseline="-25000" dirty="0" err="1"/>
              <a:t>f</a:t>
            </a:r>
            <a:r>
              <a:rPr lang="en-US" altLang="en-US" sz="2800" dirty="0"/>
              <a:t> 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/>
              <a:t>train</a:t>
            </a:r>
            <a:r>
              <a:rPr lang="en-US" altLang="en-US" sz="2800" dirty="0"/>
              <a:t>[f] + </a:t>
            </a:r>
            <a:r>
              <a:rPr lang="en-US" altLang="en-US" sz="2800" dirty="0" err="1">
                <a:latin typeface="Symbol" panose="05050102010706020507" pitchFamily="18" charset="2"/>
              </a:rPr>
              <a:t>lW</a:t>
            </a:r>
            <a:r>
              <a:rPr lang="en-US" altLang="en-US" sz="2800" dirty="0"/>
              <a:t>[f] admits a representation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    	f*(</a:t>
            </a:r>
            <a:r>
              <a:rPr lang="en-US" altLang="en-US" sz="2800" b="1" dirty="0"/>
              <a:t>x</a:t>
            </a:r>
            <a:r>
              <a:rPr lang="en-US" altLang="en-US" sz="2800" dirty="0"/>
              <a:t>) = </a:t>
            </a:r>
            <a:r>
              <a:rPr lang="en-US" altLang="en-US" sz="4400" dirty="0" err="1">
                <a:latin typeface="Symbol" pitchFamily="18" charset="2"/>
              </a:rPr>
              <a:t>S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 </a:t>
            </a:r>
            <a:r>
              <a:rPr lang="en-US" altLang="en-US" sz="2800" dirty="0" err="1">
                <a:latin typeface="Symbol" pitchFamily="18" charset="2"/>
              </a:rPr>
              <a:t>a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 k(</a:t>
            </a:r>
            <a:r>
              <a:rPr lang="en-US" altLang="en-US" sz="2800" b="1" dirty="0"/>
              <a:t>x</a:t>
            </a:r>
            <a:r>
              <a:rPr lang="en-US" altLang="en-US" sz="2800" dirty="0"/>
              <a:t>, </a:t>
            </a:r>
            <a:r>
              <a:rPr lang="en-US" altLang="en-US" sz="2800" b="1" dirty="0" err="1"/>
              <a:t>x</a:t>
            </a:r>
            <a:r>
              <a:rPr lang="en-US" altLang="en-US" sz="2800" baseline="30000" dirty="0" err="1"/>
              <a:t>k</a:t>
            </a:r>
            <a:r>
              <a:rPr lang="en-US" altLang="en-US" sz="28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</a:t>
            </a:r>
            <a:r>
              <a:rPr lang="en-US" altLang="en-US" sz="2800" dirty="0" smtClean="0"/>
              <a:t>e can consider that </a:t>
            </a:r>
            <a:r>
              <a:rPr lang="en-US" altLang="en-US" sz="2800" dirty="0"/>
              <a:t>k</a:t>
            </a:r>
            <a:r>
              <a:rPr lang="en-US" altLang="en-US" sz="2800" dirty="0" smtClean="0"/>
              <a:t>(</a:t>
            </a:r>
            <a:r>
              <a:rPr lang="en-US" altLang="en-US" sz="2800" b="1" dirty="0"/>
              <a:t>.</a:t>
            </a:r>
            <a:r>
              <a:rPr lang="en-US" altLang="en-US" sz="2800" dirty="0" smtClean="0"/>
              <a:t>, </a:t>
            </a:r>
            <a:r>
              <a:rPr lang="en-US" altLang="en-US" sz="2800" b="1" dirty="0" err="1"/>
              <a:t>x</a:t>
            </a:r>
            <a:r>
              <a:rPr lang="en-US" altLang="en-US" sz="2800" baseline="30000" dirty="0" err="1"/>
              <a:t>k</a:t>
            </a:r>
            <a:r>
              <a:rPr lang="en-US" altLang="en-US" sz="2800" dirty="0" smtClean="0"/>
              <a:t>) are features </a:t>
            </a:r>
            <a:r>
              <a:rPr lang="en-US" altLang="en-US" sz="2800" b="1" dirty="0">
                <a:solidFill>
                  <a:srgbClr val="003399"/>
                </a:solidFill>
                <a:latin typeface="Symbol" pitchFamily="18" charset="2"/>
              </a:rPr>
              <a:t>F</a:t>
            </a:r>
            <a:r>
              <a:rPr lang="en-US" altLang="en-US" sz="2800" dirty="0" smtClean="0"/>
              <a:t>(.) of a Perceptron with N parameters (the </a:t>
            </a:r>
            <a:r>
              <a:rPr lang="en-US" altLang="en-US" sz="2800" dirty="0" err="1" smtClean="0">
                <a:latin typeface="Symbol" pitchFamily="18" charset="2"/>
              </a:rPr>
              <a:t>a</a:t>
            </a:r>
            <a:r>
              <a:rPr lang="en-US" altLang="en-US" sz="2800" baseline="-25000" dirty="0" err="1" smtClean="0"/>
              <a:t>k</a:t>
            </a:r>
            <a:r>
              <a:rPr lang="en-US" altLang="en-US" sz="2800" dirty="0" smtClean="0"/>
              <a:t>). So: 	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C ≤ N.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For support vector machines the sum runs only over the N</a:t>
            </a:r>
            <a:r>
              <a:rPr lang="en-US" altLang="en-US" sz="2800" baseline="-25000" dirty="0" smtClean="0"/>
              <a:t>S</a:t>
            </a:r>
            <a:r>
              <a:rPr lang="en-US" altLang="en-US" sz="2800" dirty="0" smtClean="0"/>
              <a:t> support vectors, so: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C </a:t>
            </a:r>
            <a:r>
              <a:rPr lang="en-US" altLang="en-US" sz="2800" dirty="0"/>
              <a:t>≤ </a:t>
            </a:r>
            <a:r>
              <a:rPr lang="en-US" altLang="en-US" sz="2800" dirty="0" smtClean="0"/>
              <a:t>N</a:t>
            </a:r>
            <a:r>
              <a:rPr lang="en-US" altLang="en-US" sz="2800" baseline="-25000" dirty="0" smtClean="0"/>
              <a:t>S</a:t>
            </a:r>
            <a:r>
              <a:rPr lang="en-US" altLang="en-US" sz="2800" dirty="0" smtClean="0"/>
              <a:t>.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478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Remember: The DREAM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14325" y="3019425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90788" y="1504950"/>
            <a:ext cx="2925762" cy="4554538"/>
            <a:chOff x="2490438" y="1505513"/>
            <a:chExt cx="2925326" cy="4553535"/>
          </a:xfrm>
        </p:grpSpPr>
        <p:sp>
          <p:nvSpPr>
            <p:cNvPr id="7" name="Cloud 6"/>
            <p:cNvSpPr/>
            <p:nvPr/>
          </p:nvSpPr>
          <p:spPr>
            <a:xfrm>
              <a:off x="2490438" y="1505513"/>
              <a:ext cx="2925326" cy="4553535"/>
            </a:xfrm>
            <a:prstGeom prst="cloud">
              <a:avLst/>
            </a:prstGeom>
            <a:gradFill>
              <a:gsLst>
                <a:gs pos="39000">
                  <a:srgbClr val="FFC000"/>
                </a:gs>
                <a:gs pos="88000">
                  <a:srgbClr val="FF9900"/>
                </a:gs>
                <a:gs pos="0">
                  <a:srgbClr val="FFFFD5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515401" y="2158179"/>
              <a:ext cx="2900363" cy="2894062"/>
              <a:chOff x="2515401" y="2158179"/>
              <a:chExt cx="2900363" cy="2894062"/>
            </a:xfrm>
          </p:grpSpPr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2515401" y="2158179"/>
                <a:ext cx="2900363" cy="197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800">
                    <a:latin typeface="Arial" charset="0"/>
                    <a:cs typeface="Arial" charset="0"/>
                  </a:rPr>
                  <a:t>AutoML</a:t>
                </a:r>
              </a:p>
              <a:p>
                <a:pPr algn="ctr" eaLnBrk="1" hangingPunct="1">
                  <a:buFontTx/>
                  <a:buNone/>
                </a:pPr>
                <a:r>
                  <a:rPr lang="en-US" altLang="en-US" sz="2800">
                    <a:latin typeface="Arial" charset="0"/>
                    <a:cs typeface="Arial" charset="0"/>
                  </a:rPr>
                  <a:t>black box</a:t>
                </a:r>
              </a:p>
              <a:p>
                <a:pPr algn="ctr" eaLnBrk="1" hangingPunct="1"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mainfrm"/>
              <p:cNvSpPr>
                <a:spLocks noEditPoints="1" noChangeArrowheads="1"/>
              </p:cNvSpPr>
              <p:nvPr/>
            </p:nvSpPr>
            <p:spPr bwMode="auto">
              <a:xfrm>
                <a:off x="3070041" y="3242491"/>
                <a:ext cx="1809750" cy="180975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0 h 21600"/>
                  <a:gd name="T4" fmla="*/ 2147483647 w 21600"/>
                  <a:gd name="T5" fmla="*/ 0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2147483647 w 21600"/>
                  <a:gd name="T13" fmla="*/ 2147483647 h 21600"/>
                  <a:gd name="T14" fmla="*/ 0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32 w 21600"/>
                  <a:gd name="T25" fmla="*/ 22174 h 21600"/>
                  <a:gd name="T26" fmla="*/ 21579 w 21600"/>
                  <a:gd name="T27" fmla="*/ 2791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 extrusionOk="0">
                    <a:moveTo>
                      <a:pt x="21600" y="10885"/>
                    </a:moveTo>
                    <a:lnTo>
                      <a:pt x="21600" y="0"/>
                    </a:lnTo>
                    <a:lnTo>
                      <a:pt x="10634" y="0"/>
                    </a:lnTo>
                    <a:lnTo>
                      <a:pt x="0" y="0"/>
                    </a:lnTo>
                    <a:lnTo>
                      <a:pt x="0" y="10885"/>
                    </a:lnTo>
                    <a:lnTo>
                      <a:pt x="0" y="19729"/>
                    </a:lnTo>
                    <a:lnTo>
                      <a:pt x="1163" y="19729"/>
                    </a:lnTo>
                    <a:lnTo>
                      <a:pt x="1163" y="21600"/>
                    </a:lnTo>
                    <a:lnTo>
                      <a:pt x="10800" y="21600"/>
                    </a:lnTo>
                    <a:lnTo>
                      <a:pt x="20603" y="21600"/>
                    </a:lnTo>
                    <a:lnTo>
                      <a:pt x="20603" y="19729"/>
                    </a:lnTo>
                    <a:lnTo>
                      <a:pt x="21600" y="19729"/>
                    </a:lnTo>
                    <a:lnTo>
                      <a:pt x="21600" y="10885"/>
                    </a:lnTo>
                    <a:close/>
                  </a:path>
                  <a:path w="21600" h="21600" extrusionOk="0">
                    <a:moveTo>
                      <a:pt x="1163" y="19729"/>
                    </a:moveTo>
                    <a:lnTo>
                      <a:pt x="4320" y="19729"/>
                    </a:lnTo>
                    <a:lnTo>
                      <a:pt x="16449" y="19729"/>
                    </a:lnTo>
                    <a:lnTo>
                      <a:pt x="20603" y="19729"/>
                    </a:lnTo>
                    <a:lnTo>
                      <a:pt x="1163" y="19729"/>
                    </a:lnTo>
                    <a:moveTo>
                      <a:pt x="1495" y="2381"/>
                    </a:moveTo>
                    <a:lnTo>
                      <a:pt x="2160" y="2381"/>
                    </a:lnTo>
                    <a:lnTo>
                      <a:pt x="4985" y="2381"/>
                    </a:lnTo>
                    <a:lnTo>
                      <a:pt x="5982" y="2381"/>
                    </a:lnTo>
                    <a:lnTo>
                      <a:pt x="1495" y="2381"/>
                    </a:lnTo>
                    <a:lnTo>
                      <a:pt x="1495" y="3402"/>
                    </a:lnTo>
                    <a:lnTo>
                      <a:pt x="2160" y="3402"/>
                    </a:lnTo>
                    <a:lnTo>
                      <a:pt x="4985" y="3402"/>
                    </a:lnTo>
                    <a:lnTo>
                      <a:pt x="5982" y="3402"/>
                    </a:lnTo>
                    <a:lnTo>
                      <a:pt x="1495" y="3402"/>
                    </a:lnTo>
                    <a:lnTo>
                      <a:pt x="1495" y="4422"/>
                    </a:lnTo>
                    <a:lnTo>
                      <a:pt x="2160" y="4422"/>
                    </a:lnTo>
                    <a:lnTo>
                      <a:pt x="4985" y="4422"/>
                    </a:lnTo>
                    <a:lnTo>
                      <a:pt x="5982" y="4422"/>
                    </a:lnTo>
                    <a:lnTo>
                      <a:pt x="1495" y="4422"/>
                    </a:lnTo>
                    <a:lnTo>
                      <a:pt x="1495" y="5443"/>
                    </a:lnTo>
                    <a:lnTo>
                      <a:pt x="2160" y="5443"/>
                    </a:lnTo>
                    <a:lnTo>
                      <a:pt x="4985" y="5443"/>
                    </a:lnTo>
                    <a:lnTo>
                      <a:pt x="5982" y="5443"/>
                    </a:lnTo>
                    <a:lnTo>
                      <a:pt x="1495" y="5443"/>
                    </a:lnTo>
                    <a:lnTo>
                      <a:pt x="1495" y="6463"/>
                    </a:lnTo>
                    <a:lnTo>
                      <a:pt x="2160" y="6463"/>
                    </a:lnTo>
                    <a:lnTo>
                      <a:pt x="4985" y="6463"/>
                    </a:lnTo>
                    <a:lnTo>
                      <a:pt x="5982" y="6463"/>
                    </a:lnTo>
                    <a:lnTo>
                      <a:pt x="1495" y="6463"/>
                    </a:lnTo>
                    <a:lnTo>
                      <a:pt x="1495" y="7483"/>
                    </a:lnTo>
                    <a:lnTo>
                      <a:pt x="2160" y="7483"/>
                    </a:lnTo>
                    <a:lnTo>
                      <a:pt x="4985" y="7483"/>
                    </a:lnTo>
                    <a:lnTo>
                      <a:pt x="5982" y="7483"/>
                    </a:lnTo>
                    <a:lnTo>
                      <a:pt x="1495" y="7483"/>
                    </a:lnTo>
                    <a:lnTo>
                      <a:pt x="1495" y="8504"/>
                    </a:lnTo>
                    <a:lnTo>
                      <a:pt x="2160" y="8504"/>
                    </a:lnTo>
                    <a:lnTo>
                      <a:pt x="4985" y="8504"/>
                    </a:lnTo>
                    <a:lnTo>
                      <a:pt x="5982" y="8504"/>
                    </a:lnTo>
                    <a:lnTo>
                      <a:pt x="1495" y="8504"/>
                    </a:lnTo>
                    <a:lnTo>
                      <a:pt x="1495" y="9524"/>
                    </a:lnTo>
                    <a:lnTo>
                      <a:pt x="2160" y="9524"/>
                    </a:lnTo>
                    <a:lnTo>
                      <a:pt x="4985" y="9524"/>
                    </a:lnTo>
                    <a:lnTo>
                      <a:pt x="5982" y="9524"/>
                    </a:lnTo>
                    <a:lnTo>
                      <a:pt x="1495" y="9524"/>
                    </a:lnTo>
                    <a:lnTo>
                      <a:pt x="1495" y="10545"/>
                    </a:lnTo>
                    <a:lnTo>
                      <a:pt x="2160" y="10545"/>
                    </a:lnTo>
                    <a:lnTo>
                      <a:pt x="4985" y="10545"/>
                    </a:lnTo>
                    <a:lnTo>
                      <a:pt x="5982" y="10545"/>
                    </a:lnTo>
                    <a:lnTo>
                      <a:pt x="1495" y="10545"/>
                    </a:lnTo>
                    <a:lnTo>
                      <a:pt x="1495" y="11565"/>
                    </a:lnTo>
                    <a:lnTo>
                      <a:pt x="2160" y="11565"/>
                    </a:lnTo>
                    <a:lnTo>
                      <a:pt x="4985" y="11565"/>
                    </a:lnTo>
                    <a:lnTo>
                      <a:pt x="5982" y="11565"/>
                    </a:lnTo>
                    <a:lnTo>
                      <a:pt x="1495" y="11565"/>
                    </a:lnTo>
                    <a:lnTo>
                      <a:pt x="1495" y="12586"/>
                    </a:lnTo>
                    <a:lnTo>
                      <a:pt x="2160" y="12586"/>
                    </a:lnTo>
                    <a:lnTo>
                      <a:pt x="4985" y="12586"/>
                    </a:lnTo>
                    <a:lnTo>
                      <a:pt x="5982" y="12586"/>
                    </a:lnTo>
                    <a:lnTo>
                      <a:pt x="1495" y="12586"/>
                    </a:lnTo>
                    <a:lnTo>
                      <a:pt x="1495" y="13606"/>
                    </a:lnTo>
                    <a:lnTo>
                      <a:pt x="2160" y="13606"/>
                    </a:lnTo>
                    <a:lnTo>
                      <a:pt x="4985" y="13606"/>
                    </a:lnTo>
                    <a:lnTo>
                      <a:pt x="5982" y="13606"/>
                    </a:lnTo>
                    <a:lnTo>
                      <a:pt x="1495" y="13606"/>
                    </a:lnTo>
                    <a:lnTo>
                      <a:pt x="1495" y="14627"/>
                    </a:lnTo>
                    <a:lnTo>
                      <a:pt x="2160" y="14627"/>
                    </a:lnTo>
                    <a:lnTo>
                      <a:pt x="4985" y="14627"/>
                    </a:lnTo>
                    <a:lnTo>
                      <a:pt x="5982" y="14627"/>
                    </a:lnTo>
                    <a:lnTo>
                      <a:pt x="1495" y="14627"/>
                    </a:lnTo>
                    <a:lnTo>
                      <a:pt x="1495" y="15647"/>
                    </a:lnTo>
                    <a:lnTo>
                      <a:pt x="2160" y="15647"/>
                    </a:lnTo>
                    <a:lnTo>
                      <a:pt x="4985" y="15647"/>
                    </a:lnTo>
                    <a:lnTo>
                      <a:pt x="5982" y="15647"/>
                    </a:lnTo>
                    <a:lnTo>
                      <a:pt x="1495" y="15647"/>
                    </a:lnTo>
                    <a:lnTo>
                      <a:pt x="1495" y="16668"/>
                    </a:lnTo>
                    <a:lnTo>
                      <a:pt x="2160" y="16668"/>
                    </a:lnTo>
                    <a:lnTo>
                      <a:pt x="4985" y="16668"/>
                    </a:lnTo>
                    <a:lnTo>
                      <a:pt x="5982" y="16668"/>
                    </a:lnTo>
                    <a:lnTo>
                      <a:pt x="1495" y="16668"/>
                    </a:lnTo>
                    <a:lnTo>
                      <a:pt x="1495" y="17688"/>
                    </a:lnTo>
                    <a:lnTo>
                      <a:pt x="2160" y="17688"/>
                    </a:lnTo>
                    <a:lnTo>
                      <a:pt x="4985" y="17688"/>
                    </a:lnTo>
                    <a:lnTo>
                      <a:pt x="5982" y="17688"/>
                    </a:lnTo>
                    <a:lnTo>
                      <a:pt x="1495" y="17688"/>
                    </a:lnTo>
                    <a:moveTo>
                      <a:pt x="1994" y="19729"/>
                    </a:moveTo>
                    <a:lnTo>
                      <a:pt x="1994" y="20069"/>
                    </a:lnTo>
                    <a:lnTo>
                      <a:pt x="1994" y="21260"/>
                    </a:lnTo>
                    <a:lnTo>
                      <a:pt x="1994" y="21600"/>
                    </a:lnTo>
                    <a:lnTo>
                      <a:pt x="1994" y="19729"/>
                    </a:lnTo>
                    <a:lnTo>
                      <a:pt x="2658" y="19729"/>
                    </a:lnTo>
                    <a:lnTo>
                      <a:pt x="2658" y="20069"/>
                    </a:lnTo>
                    <a:lnTo>
                      <a:pt x="2658" y="21260"/>
                    </a:lnTo>
                    <a:lnTo>
                      <a:pt x="2658" y="21600"/>
                    </a:lnTo>
                    <a:lnTo>
                      <a:pt x="2658" y="19729"/>
                    </a:lnTo>
                    <a:lnTo>
                      <a:pt x="3489" y="19729"/>
                    </a:lnTo>
                    <a:lnTo>
                      <a:pt x="3489" y="20069"/>
                    </a:lnTo>
                    <a:lnTo>
                      <a:pt x="3489" y="21260"/>
                    </a:lnTo>
                    <a:lnTo>
                      <a:pt x="3489" y="21600"/>
                    </a:lnTo>
                    <a:lnTo>
                      <a:pt x="3489" y="19729"/>
                    </a:lnTo>
                    <a:lnTo>
                      <a:pt x="4320" y="19729"/>
                    </a:lnTo>
                    <a:lnTo>
                      <a:pt x="4320" y="20069"/>
                    </a:lnTo>
                    <a:lnTo>
                      <a:pt x="4320" y="21260"/>
                    </a:lnTo>
                    <a:lnTo>
                      <a:pt x="4320" y="21600"/>
                    </a:lnTo>
                    <a:lnTo>
                      <a:pt x="4320" y="19729"/>
                    </a:lnTo>
                    <a:lnTo>
                      <a:pt x="5151" y="19729"/>
                    </a:lnTo>
                    <a:lnTo>
                      <a:pt x="5151" y="20069"/>
                    </a:lnTo>
                    <a:lnTo>
                      <a:pt x="5151" y="21260"/>
                    </a:lnTo>
                    <a:lnTo>
                      <a:pt x="5151" y="21600"/>
                    </a:lnTo>
                    <a:lnTo>
                      <a:pt x="5151" y="19729"/>
                    </a:lnTo>
                    <a:lnTo>
                      <a:pt x="5982" y="19729"/>
                    </a:lnTo>
                    <a:lnTo>
                      <a:pt x="5982" y="20069"/>
                    </a:lnTo>
                    <a:lnTo>
                      <a:pt x="5982" y="21260"/>
                    </a:lnTo>
                    <a:lnTo>
                      <a:pt x="5982" y="21600"/>
                    </a:lnTo>
                    <a:lnTo>
                      <a:pt x="5982" y="19729"/>
                    </a:lnTo>
                    <a:lnTo>
                      <a:pt x="6812" y="19729"/>
                    </a:lnTo>
                    <a:lnTo>
                      <a:pt x="6812" y="20069"/>
                    </a:lnTo>
                    <a:lnTo>
                      <a:pt x="6812" y="21260"/>
                    </a:lnTo>
                    <a:lnTo>
                      <a:pt x="6812" y="21600"/>
                    </a:lnTo>
                    <a:lnTo>
                      <a:pt x="6812" y="19729"/>
                    </a:lnTo>
                    <a:lnTo>
                      <a:pt x="7643" y="19729"/>
                    </a:lnTo>
                    <a:lnTo>
                      <a:pt x="7643" y="20069"/>
                    </a:lnTo>
                    <a:lnTo>
                      <a:pt x="7643" y="21260"/>
                    </a:lnTo>
                    <a:lnTo>
                      <a:pt x="7643" y="21600"/>
                    </a:lnTo>
                    <a:lnTo>
                      <a:pt x="7643" y="19729"/>
                    </a:lnTo>
                    <a:lnTo>
                      <a:pt x="8474" y="19729"/>
                    </a:lnTo>
                    <a:lnTo>
                      <a:pt x="8474" y="20069"/>
                    </a:lnTo>
                    <a:lnTo>
                      <a:pt x="8474" y="21260"/>
                    </a:lnTo>
                    <a:lnTo>
                      <a:pt x="8474" y="21600"/>
                    </a:lnTo>
                    <a:lnTo>
                      <a:pt x="8474" y="19729"/>
                    </a:lnTo>
                    <a:lnTo>
                      <a:pt x="9305" y="19729"/>
                    </a:lnTo>
                    <a:lnTo>
                      <a:pt x="9305" y="20069"/>
                    </a:lnTo>
                    <a:lnTo>
                      <a:pt x="9305" y="21260"/>
                    </a:lnTo>
                    <a:lnTo>
                      <a:pt x="9305" y="21600"/>
                    </a:lnTo>
                    <a:lnTo>
                      <a:pt x="9305" y="19729"/>
                    </a:lnTo>
                    <a:lnTo>
                      <a:pt x="10135" y="19729"/>
                    </a:lnTo>
                    <a:lnTo>
                      <a:pt x="10135" y="20069"/>
                    </a:lnTo>
                    <a:lnTo>
                      <a:pt x="10135" y="21260"/>
                    </a:lnTo>
                    <a:lnTo>
                      <a:pt x="10135" y="21600"/>
                    </a:lnTo>
                    <a:lnTo>
                      <a:pt x="10135" y="19729"/>
                    </a:lnTo>
                    <a:lnTo>
                      <a:pt x="10966" y="19729"/>
                    </a:lnTo>
                    <a:lnTo>
                      <a:pt x="10966" y="20069"/>
                    </a:lnTo>
                    <a:lnTo>
                      <a:pt x="10966" y="21260"/>
                    </a:lnTo>
                    <a:lnTo>
                      <a:pt x="10966" y="21600"/>
                    </a:lnTo>
                    <a:lnTo>
                      <a:pt x="10966" y="19729"/>
                    </a:lnTo>
                    <a:lnTo>
                      <a:pt x="11797" y="19729"/>
                    </a:lnTo>
                    <a:lnTo>
                      <a:pt x="11797" y="20069"/>
                    </a:lnTo>
                    <a:lnTo>
                      <a:pt x="11797" y="21260"/>
                    </a:lnTo>
                    <a:lnTo>
                      <a:pt x="11797" y="21600"/>
                    </a:lnTo>
                    <a:lnTo>
                      <a:pt x="11797" y="19729"/>
                    </a:lnTo>
                    <a:lnTo>
                      <a:pt x="12462" y="19729"/>
                    </a:lnTo>
                    <a:lnTo>
                      <a:pt x="12462" y="20069"/>
                    </a:lnTo>
                    <a:lnTo>
                      <a:pt x="12462" y="21260"/>
                    </a:lnTo>
                    <a:lnTo>
                      <a:pt x="12462" y="21600"/>
                    </a:lnTo>
                    <a:lnTo>
                      <a:pt x="12462" y="19729"/>
                    </a:lnTo>
                    <a:lnTo>
                      <a:pt x="13292" y="19729"/>
                    </a:lnTo>
                    <a:lnTo>
                      <a:pt x="13292" y="20069"/>
                    </a:lnTo>
                    <a:lnTo>
                      <a:pt x="13292" y="21260"/>
                    </a:lnTo>
                    <a:lnTo>
                      <a:pt x="13292" y="21600"/>
                    </a:lnTo>
                    <a:lnTo>
                      <a:pt x="13292" y="19729"/>
                    </a:lnTo>
                    <a:lnTo>
                      <a:pt x="14123" y="19729"/>
                    </a:lnTo>
                    <a:lnTo>
                      <a:pt x="14123" y="20069"/>
                    </a:lnTo>
                    <a:lnTo>
                      <a:pt x="14123" y="21260"/>
                    </a:lnTo>
                    <a:lnTo>
                      <a:pt x="14123" y="21600"/>
                    </a:lnTo>
                    <a:lnTo>
                      <a:pt x="14123" y="19729"/>
                    </a:lnTo>
                    <a:lnTo>
                      <a:pt x="14954" y="19729"/>
                    </a:lnTo>
                    <a:lnTo>
                      <a:pt x="14954" y="20069"/>
                    </a:lnTo>
                    <a:lnTo>
                      <a:pt x="14954" y="21260"/>
                    </a:lnTo>
                    <a:lnTo>
                      <a:pt x="14954" y="21600"/>
                    </a:lnTo>
                    <a:lnTo>
                      <a:pt x="14954" y="19729"/>
                    </a:lnTo>
                    <a:lnTo>
                      <a:pt x="15785" y="19729"/>
                    </a:lnTo>
                    <a:lnTo>
                      <a:pt x="15785" y="20069"/>
                    </a:lnTo>
                    <a:lnTo>
                      <a:pt x="15785" y="21260"/>
                    </a:lnTo>
                    <a:lnTo>
                      <a:pt x="15785" y="21600"/>
                    </a:lnTo>
                    <a:lnTo>
                      <a:pt x="15785" y="19729"/>
                    </a:lnTo>
                    <a:lnTo>
                      <a:pt x="16615" y="19729"/>
                    </a:lnTo>
                    <a:lnTo>
                      <a:pt x="16615" y="20069"/>
                    </a:lnTo>
                    <a:lnTo>
                      <a:pt x="16615" y="21260"/>
                    </a:lnTo>
                    <a:lnTo>
                      <a:pt x="16615" y="21600"/>
                    </a:lnTo>
                    <a:lnTo>
                      <a:pt x="16615" y="19729"/>
                    </a:lnTo>
                    <a:lnTo>
                      <a:pt x="17446" y="19729"/>
                    </a:lnTo>
                    <a:lnTo>
                      <a:pt x="17446" y="20069"/>
                    </a:lnTo>
                    <a:lnTo>
                      <a:pt x="17446" y="21260"/>
                    </a:lnTo>
                    <a:lnTo>
                      <a:pt x="17446" y="21600"/>
                    </a:lnTo>
                    <a:lnTo>
                      <a:pt x="17446" y="19729"/>
                    </a:lnTo>
                    <a:lnTo>
                      <a:pt x="18277" y="19729"/>
                    </a:lnTo>
                    <a:lnTo>
                      <a:pt x="18277" y="20069"/>
                    </a:lnTo>
                    <a:lnTo>
                      <a:pt x="18277" y="21260"/>
                    </a:lnTo>
                    <a:lnTo>
                      <a:pt x="18277" y="21600"/>
                    </a:lnTo>
                    <a:lnTo>
                      <a:pt x="18277" y="19729"/>
                    </a:lnTo>
                    <a:lnTo>
                      <a:pt x="19108" y="19729"/>
                    </a:lnTo>
                    <a:lnTo>
                      <a:pt x="19108" y="20069"/>
                    </a:lnTo>
                    <a:lnTo>
                      <a:pt x="19108" y="21260"/>
                    </a:lnTo>
                    <a:lnTo>
                      <a:pt x="19108" y="21600"/>
                    </a:lnTo>
                    <a:lnTo>
                      <a:pt x="19108" y="19729"/>
                    </a:lnTo>
                    <a:lnTo>
                      <a:pt x="19938" y="19729"/>
                    </a:lnTo>
                    <a:lnTo>
                      <a:pt x="19938" y="20069"/>
                    </a:lnTo>
                    <a:lnTo>
                      <a:pt x="19938" y="21260"/>
                    </a:lnTo>
                    <a:lnTo>
                      <a:pt x="19938" y="21600"/>
                    </a:lnTo>
                    <a:lnTo>
                      <a:pt x="19938" y="19729"/>
                    </a:lnTo>
                    <a:moveTo>
                      <a:pt x="1495" y="1531"/>
                    </a:moveTo>
                    <a:lnTo>
                      <a:pt x="5982" y="1531"/>
                    </a:lnTo>
                    <a:lnTo>
                      <a:pt x="5982" y="18539"/>
                    </a:lnTo>
                    <a:lnTo>
                      <a:pt x="1495" y="18539"/>
                    </a:lnTo>
                    <a:lnTo>
                      <a:pt x="1495" y="1531"/>
                    </a:lnTo>
                    <a:moveTo>
                      <a:pt x="7311" y="1531"/>
                    </a:moveTo>
                    <a:lnTo>
                      <a:pt x="7975" y="1531"/>
                    </a:lnTo>
                    <a:lnTo>
                      <a:pt x="7975" y="8334"/>
                    </a:lnTo>
                    <a:lnTo>
                      <a:pt x="7311" y="8334"/>
                    </a:lnTo>
                    <a:lnTo>
                      <a:pt x="7311" y="1531"/>
                    </a:lnTo>
                    <a:moveTo>
                      <a:pt x="7145" y="9865"/>
                    </a:moveTo>
                    <a:lnTo>
                      <a:pt x="8142" y="9865"/>
                    </a:lnTo>
                    <a:lnTo>
                      <a:pt x="8142" y="10715"/>
                    </a:lnTo>
                    <a:lnTo>
                      <a:pt x="7145" y="10715"/>
                    </a:lnTo>
                    <a:lnTo>
                      <a:pt x="7145" y="9865"/>
                    </a:lnTo>
                    <a:moveTo>
                      <a:pt x="8972" y="1531"/>
                    </a:moveTo>
                    <a:lnTo>
                      <a:pt x="12462" y="1531"/>
                    </a:lnTo>
                    <a:lnTo>
                      <a:pt x="12462" y="5443"/>
                    </a:lnTo>
                    <a:lnTo>
                      <a:pt x="8972" y="5443"/>
                    </a:lnTo>
                    <a:lnTo>
                      <a:pt x="8972" y="1531"/>
                    </a:lnTo>
                    <a:moveTo>
                      <a:pt x="13625" y="1531"/>
                    </a:moveTo>
                    <a:lnTo>
                      <a:pt x="20271" y="1531"/>
                    </a:lnTo>
                    <a:lnTo>
                      <a:pt x="20271" y="5443"/>
                    </a:lnTo>
                    <a:lnTo>
                      <a:pt x="13625" y="5443"/>
                    </a:lnTo>
                    <a:lnTo>
                      <a:pt x="13625" y="1531"/>
                    </a:lnTo>
                    <a:moveTo>
                      <a:pt x="18609" y="6463"/>
                    </a:moveTo>
                    <a:lnTo>
                      <a:pt x="20437" y="6463"/>
                    </a:lnTo>
                    <a:lnTo>
                      <a:pt x="20437" y="10885"/>
                    </a:lnTo>
                    <a:lnTo>
                      <a:pt x="18609" y="10885"/>
                    </a:lnTo>
                    <a:lnTo>
                      <a:pt x="18609" y="6463"/>
                    </a:lnTo>
                  </a:path>
                </a:pathLst>
              </a:custGeom>
              <a:solidFill>
                <a:srgbClr val="336699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3189104" y="3304404"/>
                <a:ext cx="1457325" cy="1414462"/>
                <a:chOff x="1632" y="1248"/>
                <a:chExt cx="2682" cy="2286"/>
              </a:xfrm>
            </p:grpSpPr>
            <p:sp>
              <p:nvSpPr>
                <p:cNvPr id="12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74 w 21600"/>
                    <a:gd name="T13" fmla="*/ 3957 h 21600"/>
                    <a:gd name="T14" fmla="*/ 17840 w 21600"/>
                    <a:gd name="T15" fmla="*/ 1764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AutoShape 10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68 w 21600"/>
                    <a:gd name="T13" fmla="*/ 3965 h 21600"/>
                    <a:gd name="T14" fmla="*/ 17836 w 21600"/>
                    <a:gd name="T15" fmla="*/ 1763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AutoShape 11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80 w 21600"/>
                    <a:gd name="T13" fmla="*/ 3957 h 21600"/>
                    <a:gd name="T14" fmla="*/ 17846 w 21600"/>
                    <a:gd name="T15" fmla="*/ 1762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5226050" y="2157413"/>
            <a:ext cx="3035300" cy="2895600"/>
            <a:chOff x="4724400" y="1949400"/>
            <a:chExt cx="3036094" cy="2894062"/>
          </a:xfrm>
        </p:grpSpPr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724400" y="3567112"/>
              <a:ext cx="600075" cy="74295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17" name="mainfrm"/>
            <p:cNvSpPr>
              <a:spLocks noEditPoints="1" noChangeArrowheads="1"/>
            </p:cNvSpPr>
            <p:nvPr/>
          </p:nvSpPr>
          <p:spPr bwMode="auto">
            <a:xfrm>
              <a:off x="5405438" y="3033712"/>
              <a:ext cx="1809750" cy="180975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2 w 21600"/>
                <a:gd name="T25" fmla="*/ 22174 h 21600"/>
                <a:gd name="T26" fmla="*/ 21579 w 21600"/>
                <a:gd name="T27" fmla="*/ 279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4860132" y="1949400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Trained</a:t>
              </a:r>
            </a:p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model</a:t>
              </a: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5416550" y="3436938"/>
            <a:ext cx="3778250" cy="3098800"/>
            <a:chOff x="4914900" y="3228921"/>
            <a:chExt cx="3779267" cy="3098402"/>
          </a:xfrm>
        </p:grpSpPr>
        <p:sp>
          <p:nvSpPr>
            <p:cNvPr id="20" name="WordArt 16"/>
            <p:cNvSpPr>
              <a:spLocks noChangeArrowheads="1" noChangeShapeType="1" noTextEdit="1"/>
            </p:cNvSpPr>
            <p:nvPr/>
          </p:nvSpPr>
          <p:spPr bwMode="auto">
            <a:xfrm rot="5400000">
              <a:off x="5869782" y="5112543"/>
              <a:ext cx="1104900" cy="1004887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20639990" lon="20699979" rev="0"/>
                </a:camera>
                <a:lightRig rig="legacyNormal3" dir="l"/>
              </a:scene3d>
              <a:sp3d extrusionH="201600" prstMaterial="legacyPlastic">
                <a:extrusionClr>
                  <a:srgbClr val="FF9966"/>
                </a:extrusionClr>
              </a:sp3d>
            </a:bodyPr>
            <a:lstStyle/>
            <a:p>
              <a:pPr fontAlgn="auto"/>
              <a:r>
                <a:rPr lang="en-US" sz="3600" kern="10">
                  <a:ln w="9525">
                    <a:round/>
                    <a:headEnd/>
                    <a:tailEnd/>
                  </a:ln>
                  <a:solidFill>
                    <a:srgbClr val="22228B"/>
                  </a:solidFill>
                  <a:latin typeface="Arial Black"/>
                </a:rPr>
                <a:t>?</a:t>
              </a:r>
            </a:p>
          </p:txBody>
        </p:sp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4914900" y="3228921"/>
              <a:ext cx="3779267" cy="3098402"/>
              <a:chOff x="4914900" y="3228921"/>
              <a:chExt cx="3779267" cy="3098402"/>
            </a:xfrm>
          </p:grpSpPr>
          <p:sp>
            <p:nvSpPr>
              <p:cNvPr id="22" name="AutoShape 17"/>
              <p:cNvSpPr>
                <a:spLocks noChangeArrowheads="1"/>
              </p:cNvSpPr>
              <p:nvPr/>
            </p:nvSpPr>
            <p:spPr bwMode="auto">
              <a:xfrm>
                <a:off x="6186830" y="3643205"/>
                <a:ext cx="1386260" cy="1299996"/>
              </a:xfrm>
              <a:custGeom>
                <a:avLst/>
                <a:gdLst>
                  <a:gd name="T0" fmla="*/ 1139828 w 21600"/>
                  <a:gd name="T1" fmla="*/ 0 h 21600"/>
                  <a:gd name="T2" fmla="*/ 1139828 w 21600"/>
                  <a:gd name="T3" fmla="*/ 731823 h 21600"/>
                  <a:gd name="T4" fmla="*/ 174327 w 21600"/>
                  <a:gd name="T5" fmla="*/ 1300163 h 21600"/>
                  <a:gd name="T6" fmla="*/ 1385887 w 21600"/>
                  <a:gd name="T7" fmla="*/ 365912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3421 h 21600"/>
                  <a:gd name="T14" fmla="*/ 19923 w 21600"/>
                  <a:gd name="T15" fmla="*/ 87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7765" y="0"/>
                    </a:lnTo>
                    <a:lnTo>
                      <a:pt x="17765" y="3421"/>
                    </a:lnTo>
                    <a:lnTo>
                      <a:pt x="12427" y="3421"/>
                    </a:lnTo>
                    <a:cubicBezTo>
                      <a:pt x="5564" y="3421"/>
                      <a:pt x="0" y="7333"/>
                      <a:pt x="0" y="12158"/>
                    </a:cubicBezTo>
                    <a:lnTo>
                      <a:pt x="0" y="21600"/>
                    </a:lnTo>
                    <a:lnTo>
                      <a:pt x="5434" y="21600"/>
                    </a:lnTo>
                    <a:lnTo>
                      <a:pt x="5434" y="12158"/>
                    </a:lnTo>
                    <a:cubicBezTo>
                      <a:pt x="5434" y="10269"/>
                      <a:pt x="8565" y="8737"/>
                      <a:pt x="12427" y="8737"/>
                    </a:cubicBezTo>
                    <a:lnTo>
                      <a:pt x="17765" y="8737"/>
                    </a:lnTo>
                    <a:lnTo>
                      <a:pt x="17765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7215807" y="3228921"/>
                <a:ext cx="1478360" cy="953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Answer y</a:t>
                </a: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4914900" y="5373358"/>
                <a:ext cx="1271930" cy="953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Query </a:t>
                </a:r>
                <a:r>
                  <a:rPr lang="en-US" altLang="en-US" sz="28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x</a:t>
                </a:r>
                <a:endParaRPr lang="en-US" altLang="en-US" sz="28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2124075" y="3776663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</p:spTree>
    <p:extLst>
      <p:ext uri="{BB962C8B-B14F-4D97-AF65-F5344CB8AC3E}">
        <p14:creationId xmlns:p14="http://schemas.microsoft.com/office/powerpoint/2010/main" val="6216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195" name="Picture 3" descr="C:\Users\Isabelle\Projects\HDC\Reports\figures\non_linear_svm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82403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61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1" y="5883275"/>
            <a:ext cx="4572000" cy="776288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altLang="en-US" sz="2400" b="1" i="1" dirty="0" smtClean="0">
                <a:solidFill>
                  <a:srgbClr val="000099"/>
                </a:solidFill>
              </a:rPr>
              <a:t>SVM, </a:t>
            </a:r>
            <a:r>
              <a:rPr lang="en-US" altLang="en-US" sz="2400" b="1" i="1" dirty="0" err="1" smtClean="0">
                <a:solidFill>
                  <a:srgbClr val="000099"/>
                </a:solidFill>
              </a:rPr>
              <a:t>Boser-Guyon-Vapnik</a:t>
            </a:r>
            <a:r>
              <a:rPr lang="en-US" altLang="en-US" sz="2400" b="1" i="1" dirty="0">
                <a:solidFill>
                  <a:srgbClr val="000099"/>
                </a:solidFill>
              </a:rPr>
              <a:t>, 1992</a:t>
            </a:r>
            <a:endParaRPr lang="en-US" altLang="en-US" sz="2400" i="1" dirty="0">
              <a:solidFill>
                <a:srgbClr val="000099"/>
              </a:solidFill>
            </a:endParaRPr>
          </a:p>
        </p:txBody>
      </p:sp>
      <p:sp>
        <p:nvSpPr>
          <p:cNvPr id="776197" name="Rectangle 5"/>
          <p:cNvSpPr>
            <a:spLocks noChangeArrowheads="1"/>
          </p:cNvSpPr>
          <p:nvPr/>
        </p:nvSpPr>
        <p:spPr bwMode="auto">
          <a:xfrm>
            <a:off x="6950075" y="1658938"/>
            <a:ext cx="792163" cy="42052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198" name="Text Box 6"/>
          <p:cNvSpPr txBox="1">
            <a:spLocks noChangeArrowheads="1"/>
          </p:cNvSpPr>
          <p:nvPr/>
        </p:nvSpPr>
        <p:spPr bwMode="auto">
          <a:xfrm>
            <a:off x="519113" y="5678488"/>
            <a:ext cx="347503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0" dirty="0">
                <a:solidFill>
                  <a:srgbClr val="003399"/>
                </a:solidFill>
              </a:rPr>
              <a:t>f(</a:t>
            </a:r>
            <a:r>
              <a:rPr lang="en-US" altLang="en-US" sz="2800" dirty="0">
                <a:solidFill>
                  <a:srgbClr val="003399"/>
                </a:solidFill>
              </a:rPr>
              <a:t>x</a:t>
            </a:r>
            <a:r>
              <a:rPr lang="en-US" altLang="en-US" sz="2800" b="0" dirty="0">
                <a:solidFill>
                  <a:srgbClr val="003399"/>
                </a:solidFill>
              </a:rPr>
              <a:t>) = </a:t>
            </a:r>
            <a:r>
              <a:rPr lang="en-US" altLang="en-US" sz="4400" b="0" dirty="0" err="1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sz="2800" b="0" baseline="-25000" dirty="0" err="1">
                <a:solidFill>
                  <a:srgbClr val="003399"/>
                </a:solidFill>
              </a:rPr>
              <a:t>k</a:t>
            </a:r>
            <a:r>
              <a:rPr lang="en-US" altLang="en-US" sz="2800" b="0" dirty="0">
                <a:solidFill>
                  <a:srgbClr val="003399"/>
                </a:solidFill>
              </a:rPr>
              <a:t> </a:t>
            </a:r>
            <a:r>
              <a:rPr lang="en-US" altLang="en-US" sz="2800" b="0" dirty="0" err="1">
                <a:solidFill>
                  <a:srgbClr val="003399"/>
                </a:solidFill>
                <a:latin typeface="Symbol" pitchFamily="18" charset="2"/>
              </a:rPr>
              <a:t>a</a:t>
            </a:r>
            <a:r>
              <a:rPr lang="en-US" altLang="en-US" sz="2800" b="0" baseline="-25000" dirty="0" err="1">
                <a:solidFill>
                  <a:srgbClr val="003399"/>
                </a:solidFill>
              </a:rPr>
              <a:t>k</a:t>
            </a:r>
            <a:r>
              <a:rPr lang="en-US" altLang="en-US" sz="2800" b="0" dirty="0">
                <a:solidFill>
                  <a:srgbClr val="003399"/>
                </a:solidFill>
              </a:rPr>
              <a:t> k(</a:t>
            </a:r>
            <a:r>
              <a:rPr lang="en-US" altLang="en-US" sz="2800" dirty="0" err="1">
                <a:solidFill>
                  <a:srgbClr val="003399"/>
                </a:solidFill>
              </a:rPr>
              <a:t>x</a:t>
            </a:r>
            <a:r>
              <a:rPr lang="en-US" altLang="en-US" sz="2800" b="0" baseline="-25000" dirty="0" err="1">
                <a:solidFill>
                  <a:srgbClr val="003399"/>
                </a:solidFill>
              </a:rPr>
              <a:t>k</a:t>
            </a:r>
            <a:r>
              <a:rPr lang="en-US" altLang="en-US" sz="2800" b="0" dirty="0">
                <a:solidFill>
                  <a:srgbClr val="003399"/>
                </a:solidFill>
              </a:rPr>
              <a:t>, </a:t>
            </a:r>
            <a:r>
              <a:rPr lang="en-US" altLang="en-US" sz="2800" dirty="0">
                <a:solidFill>
                  <a:srgbClr val="003399"/>
                </a:solidFill>
              </a:rPr>
              <a:t>x</a:t>
            </a:r>
            <a:r>
              <a:rPr lang="en-US" altLang="en-US" sz="2800" b="0" dirty="0" smtClean="0">
                <a:solidFill>
                  <a:srgbClr val="003399"/>
                </a:solidFill>
              </a:rPr>
              <a:t>)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+ b</a:t>
            </a:r>
            <a:endParaRPr lang="en-US" altLang="en-US" sz="2800" b="0" dirty="0">
              <a:solidFill>
                <a:srgbClr val="003399"/>
              </a:solidFill>
            </a:endParaRPr>
          </a:p>
        </p:txBody>
      </p:sp>
      <p:sp>
        <p:nvSpPr>
          <p:cNvPr id="776199" name="Text Box 7"/>
          <p:cNvSpPr txBox="1">
            <a:spLocks noChangeArrowheads="1"/>
          </p:cNvSpPr>
          <p:nvPr/>
        </p:nvSpPr>
        <p:spPr bwMode="auto">
          <a:xfrm rot="-1242491">
            <a:off x="2092325" y="2906713"/>
            <a:ext cx="30480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0">
                <a:solidFill>
                  <a:srgbClr val="000099"/>
                </a:solidFill>
              </a:rPr>
              <a:t>f(</a:t>
            </a:r>
            <a:r>
              <a:rPr lang="en-US" altLang="en-US" sz="2800">
                <a:solidFill>
                  <a:srgbClr val="000099"/>
                </a:solidFill>
              </a:rPr>
              <a:t>x</a:t>
            </a:r>
            <a:r>
              <a:rPr lang="en-US" altLang="en-US" sz="2800" b="0">
                <a:solidFill>
                  <a:srgbClr val="000099"/>
                </a:solidFill>
              </a:rPr>
              <a:t>) = </a:t>
            </a:r>
            <a:r>
              <a:rPr lang="en-US" altLang="en-US" sz="2800">
                <a:solidFill>
                  <a:srgbClr val="000099"/>
                </a:solidFill>
              </a:rPr>
              <a:t>0</a:t>
            </a:r>
            <a:endParaRPr lang="en-US" altLang="en-US" sz="2800" b="0">
              <a:solidFill>
                <a:srgbClr val="000099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b="0"/>
          </a:p>
        </p:txBody>
      </p:sp>
      <p:sp>
        <p:nvSpPr>
          <p:cNvPr id="776200" name="Text Box 8"/>
          <p:cNvSpPr txBox="1">
            <a:spLocks noChangeArrowheads="1"/>
          </p:cNvSpPr>
          <p:nvPr/>
        </p:nvSpPr>
        <p:spPr bwMode="auto">
          <a:xfrm>
            <a:off x="2193925" y="5208588"/>
            <a:ext cx="30480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0" dirty="0">
                <a:solidFill>
                  <a:srgbClr val="000099"/>
                </a:solidFill>
              </a:rPr>
              <a:t>f(</a:t>
            </a:r>
            <a:r>
              <a:rPr lang="en-US" altLang="en-US" sz="2800" dirty="0">
                <a:solidFill>
                  <a:srgbClr val="000099"/>
                </a:solidFill>
              </a:rPr>
              <a:t>x</a:t>
            </a:r>
            <a:r>
              <a:rPr lang="en-US" altLang="en-US" sz="2800" b="0" dirty="0">
                <a:solidFill>
                  <a:srgbClr val="000099"/>
                </a:solidFill>
              </a:rPr>
              <a:t>) &lt; 0</a:t>
            </a:r>
          </a:p>
          <a:p>
            <a:pPr>
              <a:spcBef>
                <a:spcPct val="50000"/>
              </a:spcBef>
            </a:pPr>
            <a:endParaRPr lang="en-US" altLang="en-US" b="0" dirty="0">
              <a:solidFill>
                <a:srgbClr val="000099"/>
              </a:solidFill>
            </a:endParaRPr>
          </a:p>
        </p:txBody>
      </p:sp>
      <p:sp>
        <p:nvSpPr>
          <p:cNvPr id="776201" name="Text Box 9"/>
          <p:cNvSpPr txBox="1">
            <a:spLocks noChangeArrowheads="1"/>
          </p:cNvSpPr>
          <p:nvPr/>
        </p:nvSpPr>
        <p:spPr bwMode="auto">
          <a:xfrm>
            <a:off x="5440363" y="2187575"/>
            <a:ext cx="30480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0">
                <a:solidFill>
                  <a:srgbClr val="000099"/>
                </a:solidFill>
              </a:rPr>
              <a:t>f(</a:t>
            </a:r>
            <a:r>
              <a:rPr lang="en-US" altLang="en-US" sz="2800">
                <a:solidFill>
                  <a:srgbClr val="000099"/>
                </a:solidFill>
              </a:rPr>
              <a:t>x</a:t>
            </a:r>
            <a:r>
              <a:rPr lang="en-US" altLang="en-US" sz="2800" b="0">
                <a:solidFill>
                  <a:srgbClr val="000099"/>
                </a:solidFill>
              </a:rPr>
              <a:t>) &gt; 0</a:t>
            </a:r>
          </a:p>
          <a:p>
            <a:pPr>
              <a:spcBef>
                <a:spcPct val="50000"/>
              </a:spcBef>
            </a:pPr>
            <a:endParaRPr lang="en-US" altLang="en-US" b="0">
              <a:solidFill>
                <a:srgbClr val="000099"/>
              </a:solidFill>
            </a:endParaRPr>
          </a:p>
        </p:txBody>
      </p:sp>
      <p:sp>
        <p:nvSpPr>
          <p:cNvPr id="776202" name="Text Box 10"/>
          <p:cNvSpPr txBox="1">
            <a:spLocks noChangeArrowheads="1"/>
          </p:cNvSpPr>
          <p:nvPr/>
        </p:nvSpPr>
        <p:spPr bwMode="auto">
          <a:xfrm>
            <a:off x="7086600" y="5257800"/>
            <a:ext cx="777875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0">
                <a:solidFill>
                  <a:schemeClr val="hlink"/>
                </a:solidFill>
              </a:rPr>
              <a:t>x</a:t>
            </a:r>
            <a:r>
              <a:rPr lang="en-US" altLang="en-US" sz="2800" b="0" baseline="-25000">
                <a:solidFill>
                  <a:schemeClr val="hlink"/>
                </a:solidFill>
              </a:rPr>
              <a:t>1</a:t>
            </a:r>
          </a:p>
          <a:p>
            <a:pPr>
              <a:spcBef>
                <a:spcPct val="50000"/>
              </a:spcBef>
            </a:pPr>
            <a:endParaRPr lang="en-US" altLang="en-US" b="0">
              <a:solidFill>
                <a:schemeClr val="hlink"/>
              </a:solidFill>
            </a:endParaRPr>
          </a:p>
        </p:txBody>
      </p:sp>
      <p:sp>
        <p:nvSpPr>
          <p:cNvPr id="776203" name="Text Box 11"/>
          <p:cNvSpPr txBox="1">
            <a:spLocks noChangeArrowheads="1"/>
          </p:cNvSpPr>
          <p:nvPr/>
        </p:nvSpPr>
        <p:spPr bwMode="auto">
          <a:xfrm>
            <a:off x="1265238" y="1766888"/>
            <a:ext cx="777875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en-US" altLang="en-US" sz="2800" b="0">
                <a:solidFill>
                  <a:schemeClr val="hlink"/>
                </a:solidFill>
              </a:rPr>
              <a:t>x</a:t>
            </a:r>
            <a:r>
              <a:rPr lang="en-US" altLang="en-US" sz="2800" b="0" baseline="-25000">
                <a:solidFill>
                  <a:schemeClr val="hlink"/>
                </a:solidFill>
              </a:rPr>
              <a:t>2</a:t>
            </a:r>
          </a:p>
          <a:p>
            <a:pPr>
              <a:spcBef>
                <a:spcPct val="50000"/>
              </a:spcBef>
            </a:pPr>
            <a:endParaRPr lang="en-US" altLang="en-US" b="0">
              <a:solidFill>
                <a:schemeClr val="hlink"/>
              </a:solidFill>
            </a:endParaRPr>
          </a:p>
        </p:txBody>
      </p:sp>
      <p:sp>
        <p:nvSpPr>
          <p:cNvPr id="776204" name="Text Box 12"/>
          <p:cNvSpPr txBox="1">
            <a:spLocks noChangeArrowheads="1"/>
          </p:cNvSpPr>
          <p:nvPr/>
        </p:nvSpPr>
        <p:spPr bwMode="auto">
          <a:xfrm>
            <a:off x="7100888" y="3459163"/>
            <a:ext cx="1844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hlink"/>
                </a:solidFill>
              </a:rPr>
              <a:t>x</a:t>
            </a:r>
            <a:r>
              <a:rPr lang="en-US" altLang="en-US" sz="2800" b="0">
                <a:solidFill>
                  <a:schemeClr val="hlink"/>
                </a:solidFill>
              </a:rPr>
              <a:t> = [x</a:t>
            </a:r>
            <a:r>
              <a:rPr lang="en-US" altLang="en-US" sz="2800" b="0" baseline="-25000">
                <a:solidFill>
                  <a:schemeClr val="hlink"/>
                </a:solidFill>
              </a:rPr>
              <a:t>1</a:t>
            </a:r>
            <a:r>
              <a:rPr lang="en-US" altLang="en-US" sz="2800" b="0">
                <a:solidFill>
                  <a:schemeClr val="hlink"/>
                </a:solidFill>
              </a:rPr>
              <a:t>, x</a:t>
            </a:r>
            <a:r>
              <a:rPr lang="en-US" altLang="en-US" sz="2800" b="0" baseline="-25000">
                <a:solidFill>
                  <a:schemeClr val="hlink"/>
                </a:solidFill>
              </a:rPr>
              <a:t>2</a:t>
            </a:r>
            <a:r>
              <a:rPr lang="en-US" altLang="en-US" sz="2800" b="0">
                <a:solidFill>
                  <a:schemeClr val="hlink"/>
                </a:solidFill>
              </a:rPr>
              <a:t>]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8382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SVM leave-one-out error:</a:t>
            </a:r>
          </a:p>
          <a:p>
            <a:r>
              <a:rPr lang="en-US" altLang="en-US" dirty="0" smtClean="0"/>
              <a:t>Bounded by </a:t>
            </a:r>
            <a:r>
              <a:rPr lang="en-US" altLang="en-US" dirty="0" smtClean="0"/>
              <a:t>N</a:t>
            </a:r>
            <a:r>
              <a:rPr lang="en-US" altLang="en-US" baseline="-25000" dirty="0" smtClean="0"/>
              <a:t>SV</a:t>
            </a:r>
            <a:r>
              <a:rPr lang="en-US" altLang="en-US" dirty="0" smtClean="0"/>
              <a:t>/N 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40</a:t>
            </a:fld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44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590800" y="327660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884452"/>
            <a:ext cx="7924800" cy="693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 smtClean="0"/>
              <a:t>f(</a:t>
            </a:r>
            <a:r>
              <a:rPr lang="en-US" altLang="en-US" sz="2800" b="1" dirty="0" smtClean="0"/>
              <a:t>x</a:t>
            </a:r>
            <a:r>
              <a:rPr lang="en-US" altLang="en-US" sz="2800" dirty="0"/>
              <a:t>) = </a:t>
            </a:r>
            <a:r>
              <a:rPr lang="en-US" altLang="en-US" sz="4400" dirty="0" err="1">
                <a:latin typeface="Symbol" pitchFamily="18" charset="2"/>
              </a:rPr>
              <a:t>S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 </a:t>
            </a:r>
            <a:r>
              <a:rPr lang="en-US" altLang="en-US" sz="2800" dirty="0" err="1">
                <a:latin typeface="Symbol" pitchFamily="18" charset="2"/>
              </a:rPr>
              <a:t>a</a:t>
            </a:r>
            <a:r>
              <a:rPr lang="en-US" altLang="en-US" sz="2800" baseline="-25000" dirty="0" err="1"/>
              <a:t>k</a:t>
            </a:r>
            <a:r>
              <a:rPr lang="en-US" altLang="en-US" sz="2800" dirty="0"/>
              <a:t> k(</a:t>
            </a:r>
            <a:r>
              <a:rPr lang="en-US" altLang="en-US" sz="2800" b="1" dirty="0"/>
              <a:t>x</a:t>
            </a:r>
            <a:r>
              <a:rPr lang="en-US" altLang="en-US" sz="2800" dirty="0"/>
              <a:t>, </a:t>
            </a:r>
            <a:r>
              <a:rPr lang="en-US" altLang="en-US" sz="2800" b="1" dirty="0" err="1" smtClean="0"/>
              <a:t>x</a:t>
            </a:r>
            <a:r>
              <a:rPr lang="en-US" altLang="en-US" sz="2800" baseline="30000" dirty="0" err="1" smtClean="0"/>
              <a:t>k</a:t>
            </a:r>
            <a:r>
              <a:rPr lang="en-US" altLang="en-US" sz="2800" dirty="0" smtClean="0"/>
              <a:t>; </a:t>
            </a:r>
            <a:r>
              <a:rPr lang="en-US" altLang="en-US" sz="2800" b="1" dirty="0" smtClean="0">
                <a:latin typeface="Symbol" panose="05050102010706020507" pitchFamily="18" charset="2"/>
              </a:rPr>
              <a:t>q</a:t>
            </a:r>
            <a:r>
              <a:rPr lang="en-US" altLang="en-US" sz="2800" dirty="0" smtClean="0"/>
              <a:t>)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They are IN FACT universal </a:t>
            </a:r>
            <a:r>
              <a:rPr lang="en-US" altLang="en-US" sz="2800" dirty="0" err="1" smtClean="0"/>
              <a:t>approximators</a:t>
            </a:r>
            <a:r>
              <a:rPr lang="en-US" altLang="en-US" sz="2800" dirty="0" smtClean="0"/>
              <a:t>: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	C = </a:t>
            </a:r>
            <a:r>
              <a:rPr lang="en-US" altLang="en-US" sz="2800" dirty="0" smtClean="0">
                <a:sym typeface="Symbol"/>
              </a:rPr>
              <a:t></a:t>
            </a:r>
          </a:p>
          <a:p>
            <a:pPr>
              <a:lnSpc>
                <a:spcPct val="90000"/>
              </a:lnSpc>
            </a:pPr>
            <a:endParaRPr lang="en-US" altLang="en-US" sz="2800" dirty="0" smtClean="0">
              <a:sym typeface="Symbol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sym typeface="Symbol"/>
              </a:rPr>
              <a:t>i</a:t>
            </a:r>
            <a:r>
              <a:rPr lang="en-US" altLang="en-US" sz="2800" dirty="0" smtClean="0">
                <a:sym typeface="Symbol"/>
              </a:rPr>
              <a:t>f we also optimize </a:t>
            </a:r>
            <a:r>
              <a:rPr lang="en-US" altLang="en-US" sz="2800" b="1" dirty="0">
                <a:latin typeface="Symbol" panose="05050102010706020507" pitchFamily="18" charset="2"/>
              </a:rPr>
              <a:t>q</a:t>
            </a:r>
            <a:r>
              <a:rPr lang="en-US" altLang="en-US" sz="2800" dirty="0" smtClean="0">
                <a:sym typeface="Symbol"/>
              </a:rPr>
              <a:t> with the training set.</a:t>
            </a:r>
          </a:p>
          <a:p>
            <a:pPr>
              <a:lnSpc>
                <a:spcPct val="90000"/>
              </a:lnSpc>
            </a:pPr>
            <a:endParaRPr lang="en-US" altLang="en-US" sz="2800" dirty="0" smtClean="0">
              <a:sym typeface="Symbol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So we need to FIX </a:t>
            </a:r>
            <a:r>
              <a:rPr lang="en-US" altLang="en-US" sz="2800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 to enjoy a 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finite 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C when we use the training set. We can then find the best </a:t>
            </a:r>
            <a:r>
              <a:rPr lang="en-US" altLang="en-US" sz="28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with a validation set (</a:t>
            </a:r>
            <a:r>
              <a:rPr lang="en-US" altLang="en-US" sz="2800" dirty="0" smtClean="0">
                <a:solidFill>
                  <a:srgbClr val="0066FF"/>
                </a:solidFill>
                <a:sym typeface="Symbol"/>
              </a:rPr>
              <a:t>a </a:t>
            </a:r>
            <a:r>
              <a:rPr lang="en-US" altLang="en-US" sz="2800" dirty="0" smtClean="0">
                <a:solidFill>
                  <a:srgbClr val="0066FF"/>
                </a:solidFill>
                <a:sym typeface="Symbol"/>
              </a:rPr>
              <a:t>second </a:t>
            </a:r>
            <a:r>
              <a:rPr lang="en-US" altLang="en-US" sz="2800" dirty="0" smtClean="0">
                <a:solidFill>
                  <a:srgbClr val="0066FF"/>
                </a:solidFill>
                <a:sym typeface="Symbol"/>
              </a:rPr>
              <a:t>level learning problem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).</a:t>
            </a:r>
            <a:r>
              <a:rPr lang="en-US" altLang="en-US" sz="2800" dirty="0" smtClean="0">
                <a:sym typeface="Symbol"/>
              </a:rPr>
              <a:t> </a:t>
            </a:r>
            <a:endParaRPr lang="en-US" altLang="en-US" sz="2800" dirty="0"/>
          </a:p>
          <a:p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41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        But… the kernels have HP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30315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162800" y="3505200"/>
            <a:ext cx="1066800" cy="685800"/>
          </a:xfrm>
          <a:prstGeom prst="ellipse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884452"/>
            <a:ext cx="8153400" cy="707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 err="1"/>
              <a:t>min</a:t>
            </a:r>
            <a:r>
              <a:rPr lang="en-US" altLang="en-US" sz="2800" baseline="-25000" dirty="0" err="1"/>
              <a:t>f</a:t>
            </a:r>
            <a:r>
              <a:rPr lang="en-US" altLang="en-US" sz="2800" dirty="0"/>
              <a:t> </a:t>
            </a:r>
            <a:r>
              <a:rPr lang="en-US" altLang="en-US" sz="2800" dirty="0" err="1" smtClean="0"/>
              <a:t>R</a:t>
            </a:r>
            <a:r>
              <a:rPr lang="en-US" altLang="en-US" sz="2800" baseline="-25000" dirty="0" err="1" smtClean="0"/>
              <a:t>reg</a:t>
            </a:r>
            <a:r>
              <a:rPr lang="en-US" altLang="en-US" sz="2800" dirty="0" smtClean="0"/>
              <a:t>[f</a:t>
            </a:r>
            <a:r>
              <a:rPr lang="en-US" altLang="en-US" sz="2800" dirty="0"/>
              <a:t>] </a:t>
            </a:r>
            <a:endParaRPr lang="en-US" altLang="en-US" sz="2800" dirty="0" smtClean="0"/>
          </a:p>
          <a:p>
            <a:r>
              <a:rPr lang="en-US" altLang="en-US" sz="2800" dirty="0" err="1" smtClean="0"/>
              <a:t>R</a:t>
            </a:r>
            <a:r>
              <a:rPr lang="en-US" altLang="en-US" sz="2800" baseline="-25000" dirty="0" err="1" smtClean="0"/>
              <a:t>reg</a:t>
            </a:r>
            <a:r>
              <a:rPr lang="en-US" altLang="en-US" sz="2800" dirty="0" smtClean="0"/>
              <a:t>[f</a:t>
            </a:r>
            <a:r>
              <a:rPr lang="en-US" altLang="en-US" sz="2800" dirty="0"/>
              <a:t>] </a:t>
            </a:r>
            <a:r>
              <a:rPr lang="en-US" altLang="en-US" sz="2800" dirty="0" smtClean="0"/>
              <a:t>= </a:t>
            </a:r>
            <a:r>
              <a:rPr lang="en-US" altLang="en-US" sz="2800" dirty="0" err="1" smtClean="0"/>
              <a:t>R</a:t>
            </a:r>
            <a:r>
              <a:rPr lang="en-US" altLang="en-US" sz="2800" baseline="-25000" dirty="0" err="1" smtClean="0"/>
              <a:t>train</a:t>
            </a:r>
            <a:r>
              <a:rPr lang="en-US" altLang="en-US" sz="2800" dirty="0" smtClean="0"/>
              <a:t>[f</a:t>
            </a:r>
            <a:r>
              <a:rPr lang="en-US" altLang="en-US" sz="2800" dirty="0"/>
              <a:t>] + </a:t>
            </a:r>
            <a:r>
              <a:rPr lang="en-US" altLang="en-US" sz="2800" dirty="0" smtClean="0">
                <a:latin typeface="Symbol" pitchFamily="18" charset="2"/>
              </a:rPr>
              <a:t>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ǁ </a:t>
            </a:r>
            <a:r>
              <a:rPr lang="en-US" altLang="en-US" sz="2800" b="1" dirty="0"/>
              <a:t>w</a:t>
            </a:r>
            <a:r>
              <a:rPr lang="en-US" altLang="en-US" sz="2800" dirty="0"/>
              <a:t> ǁ</a:t>
            </a:r>
            <a:r>
              <a:rPr lang="en-US" altLang="en-US" sz="2800" baseline="30000" dirty="0"/>
              <a:t>2</a:t>
            </a:r>
            <a:endParaRPr lang="en-US" altLang="en-US" sz="2800" dirty="0">
              <a:solidFill>
                <a:srgbClr val="003399"/>
              </a:solidFill>
            </a:endParaRPr>
          </a:p>
          <a:p>
            <a:endParaRPr lang="en-US" altLang="en-US" sz="2800" dirty="0" smtClean="0">
              <a:sym typeface="Symbol" pitchFamily="18" charset="2"/>
            </a:endParaRPr>
          </a:p>
          <a:p>
            <a:r>
              <a:rPr lang="en-US" altLang="en-US" sz="2800" dirty="0" smtClean="0">
                <a:sym typeface="Symbol" pitchFamily="18" charset="2"/>
              </a:rPr>
              <a:t></a:t>
            </a:r>
            <a:r>
              <a:rPr lang="en-US" altLang="en-US" sz="2800" dirty="0" err="1"/>
              <a:t>R</a:t>
            </a:r>
            <a:r>
              <a:rPr lang="en-US" altLang="en-US" sz="2800" baseline="-25000" dirty="0" err="1"/>
              <a:t>reg</a:t>
            </a:r>
            <a:r>
              <a:rPr lang="en-US" altLang="en-US" sz="2800" dirty="0" smtClean="0"/>
              <a:t>/</a:t>
            </a:r>
            <a:r>
              <a:rPr lang="en-US" altLang="en-US" sz="2800" dirty="0" smtClean="0">
                <a:sym typeface="Symbol" pitchFamily="18" charset="2"/>
              </a:rPr>
              <a:t></a:t>
            </a:r>
            <a:r>
              <a:rPr lang="en-US" altLang="en-US" sz="2800" dirty="0" smtClean="0">
                <a:latin typeface="Symbol" panose="05050102010706020507" pitchFamily="18" charset="2"/>
              </a:rPr>
              <a:t>l </a:t>
            </a:r>
            <a:r>
              <a:rPr lang="en-US" altLang="en-US" sz="2800" dirty="0" smtClean="0"/>
              <a:t>= </a:t>
            </a:r>
            <a:r>
              <a:rPr lang="en-US" altLang="en-US" sz="2800" dirty="0"/>
              <a:t>ǁ </a:t>
            </a:r>
            <a:r>
              <a:rPr lang="en-US" altLang="en-US" sz="2800" b="1" dirty="0"/>
              <a:t>w</a:t>
            </a:r>
            <a:r>
              <a:rPr lang="en-US" altLang="en-US" sz="2800" dirty="0"/>
              <a:t> ǁ</a:t>
            </a:r>
            <a:r>
              <a:rPr lang="en-US" altLang="en-US" sz="2800" baseline="30000" dirty="0"/>
              <a:t>2</a:t>
            </a:r>
            <a:endParaRPr lang="en-US" altLang="en-US" sz="2800" dirty="0">
              <a:solidFill>
                <a:srgbClr val="003399"/>
              </a:solidFill>
            </a:endParaRPr>
          </a:p>
          <a:p>
            <a:r>
              <a:rPr lang="en-US" altLang="en-US" sz="2800" dirty="0" smtClean="0"/>
              <a:t>At the optimum, </a:t>
            </a:r>
            <a:r>
              <a:rPr lang="en-US" altLang="en-US" sz="2800" dirty="0"/>
              <a:t>ǁ </a:t>
            </a:r>
            <a:r>
              <a:rPr lang="en-US" altLang="en-US" sz="2800" b="1" dirty="0"/>
              <a:t>w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ǁ</a:t>
            </a:r>
            <a:r>
              <a:rPr lang="en-US" altLang="en-US" sz="2800" baseline="30000" dirty="0" smtClean="0"/>
              <a:t>2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= 0. Not very helpful: </a:t>
            </a:r>
            <a:r>
              <a:rPr lang="en-US" altLang="en-US" sz="2800" dirty="0"/>
              <a:t>C = </a:t>
            </a:r>
            <a:r>
              <a:rPr lang="en-US" altLang="en-US" sz="2800" dirty="0" smtClean="0">
                <a:sym typeface="Symbol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ym typeface="Symbol"/>
              </a:rPr>
              <a:t>if we also optimize </a:t>
            </a:r>
            <a:r>
              <a:rPr lang="en-US" altLang="en-US" sz="2800" dirty="0" smtClean="0">
                <a:latin typeface="Symbol" panose="05050102010706020507" pitchFamily="18" charset="2"/>
              </a:rPr>
              <a:t>l</a:t>
            </a:r>
            <a:r>
              <a:rPr lang="en-US" altLang="en-US" sz="2800" dirty="0" smtClean="0">
                <a:sym typeface="Symbol"/>
              </a:rPr>
              <a:t> </a:t>
            </a:r>
            <a:r>
              <a:rPr lang="en-US" altLang="en-US" sz="2800" dirty="0">
                <a:sym typeface="Symbol"/>
              </a:rPr>
              <a:t>with the training set</a:t>
            </a:r>
            <a:r>
              <a:rPr lang="en-US" altLang="en-US" sz="2800" dirty="0" smtClean="0">
                <a:sym typeface="Symbol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>
              <a:sym typeface="Symbol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C00000"/>
                </a:solidFill>
                <a:sym typeface="Symbol"/>
              </a:rPr>
              <a:t>So we need to FIX </a:t>
            </a:r>
            <a:r>
              <a:rPr lang="en-US" alt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800" dirty="0" smtClean="0">
                <a:solidFill>
                  <a:srgbClr val="C00000"/>
                </a:solidFill>
                <a:latin typeface="+mj-lt"/>
              </a:rPr>
              <a:t> TOO</a:t>
            </a:r>
            <a:r>
              <a:rPr lang="en-US" altLang="en-US" sz="2800" dirty="0" smtClean="0">
                <a:solidFill>
                  <a:srgbClr val="C00000"/>
                </a:solidFill>
                <a:sym typeface="Symbol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sym typeface="Symbol"/>
              </a:rPr>
              <a:t>to enjoy a finite C when we use the training set. We can then find the best </a:t>
            </a:r>
            <a:r>
              <a:rPr lang="en-US" alt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8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 </a:t>
            </a:r>
            <a:r>
              <a:rPr lang="en-US" altLang="en-US" sz="2800" dirty="0">
                <a:solidFill>
                  <a:srgbClr val="C00000"/>
                </a:solidFill>
                <a:sym typeface="Symbol"/>
              </a:rPr>
              <a:t>with a validation set (</a:t>
            </a:r>
            <a:r>
              <a:rPr lang="en-US" altLang="en-US" sz="2800" dirty="0" smtClean="0">
                <a:solidFill>
                  <a:srgbClr val="0066FF"/>
                </a:solidFill>
                <a:sym typeface="Symbol"/>
              </a:rPr>
              <a:t>another second </a:t>
            </a:r>
            <a:r>
              <a:rPr lang="en-US" altLang="en-US" sz="2800" dirty="0">
                <a:solidFill>
                  <a:srgbClr val="0066FF"/>
                </a:solidFill>
                <a:sym typeface="Symbol"/>
              </a:rPr>
              <a:t>level learning problem</a:t>
            </a:r>
            <a:r>
              <a:rPr lang="en-US" altLang="en-US" sz="2800" dirty="0">
                <a:solidFill>
                  <a:srgbClr val="C00000"/>
                </a:solidFill>
                <a:sym typeface="Symbol"/>
              </a:rPr>
              <a:t>).</a:t>
            </a:r>
            <a:r>
              <a:rPr lang="en-US" altLang="en-US" sz="2800" dirty="0">
                <a:sym typeface="Symbol"/>
              </a:rPr>
              <a:t> 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800" dirty="0">
              <a:sym typeface="Symbol"/>
            </a:endParaRPr>
          </a:p>
          <a:p>
            <a:r>
              <a:rPr lang="en-US" altLang="en-US" sz="2800" dirty="0" smtClean="0"/>
              <a:t> </a:t>
            </a:r>
            <a:endParaRPr lang="en-US" altLang="en-US" sz="2800" dirty="0">
              <a:solidFill>
                <a:srgbClr val="003399"/>
              </a:solidFill>
            </a:endParaRPr>
          </a:p>
          <a:p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42</a:t>
            </a:fld>
            <a:endParaRPr lang="en-US"/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28364" y="384522"/>
            <a:ext cx="19104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        For</a:t>
            </a:r>
            <a:r>
              <a:rPr lang="en-US" dirty="0" smtClean="0">
                <a:latin typeface="Symbol" panose="05050102010706020507" pitchFamily="18" charset="2"/>
              </a:rPr>
              <a:t> l </a:t>
            </a:r>
            <a:r>
              <a:rPr lang="en-US" dirty="0" smtClean="0"/>
              <a:t>we also need 2 levels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41301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(so far)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050"/>
            <a:ext cx="8458200" cy="5410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Heuristic HP search (wrapper-style) is computationally expensive, so we want to  “push down” some HP to the learning machine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optimizing both parameters and HP with the </a:t>
            </a:r>
            <a:r>
              <a:rPr lang="en-US" dirty="0" smtClean="0">
                <a:solidFill>
                  <a:srgbClr val="C00000"/>
                </a:solidFill>
              </a:rPr>
              <a:t>training error </a:t>
            </a:r>
            <a:r>
              <a:rPr lang="en-US" dirty="0" smtClean="0"/>
              <a:t>is not a good idea because of:</a:t>
            </a:r>
          </a:p>
          <a:p>
            <a:pPr lvl="1"/>
            <a:r>
              <a:rPr lang="en-US" b="1" dirty="0" smtClean="0"/>
              <a:t>Computational complexity</a:t>
            </a:r>
            <a:r>
              <a:rPr lang="en-US" dirty="0" smtClean="0"/>
              <a:t>: we loose </a:t>
            </a:r>
            <a:r>
              <a:rPr lang="en-US" b="1" dirty="0" smtClean="0"/>
              <a:t>convexity</a:t>
            </a:r>
            <a:r>
              <a:rPr lang="en-US" dirty="0" smtClean="0"/>
              <a:t> in parameter space.</a:t>
            </a:r>
          </a:p>
          <a:p>
            <a:pPr lvl="1"/>
            <a:r>
              <a:rPr lang="en-US" b="1" dirty="0" smtClean="0"/>
              <a:t>Statistical complexity</a:t>
            </a:r>
            <a:r>
              <a:rPr lang="en-US" dirty="0" smtClean="0"/>
              <a:t>: </a:t>
            </a:r>
            <a:r>
              <a:rPr lang="en-US" dirty="0" smtClean="0"/>
              <a:t>to train we </a:t>
            </a:r>
            <a:r>
              <a:rPr lang="en-US" dirty="0" smtClean="0"/>
              <a:t>get </a:t>
            </a:r>
            <a:r>
              <a:rPr lang="en-US" dirty="0" smtClean="0"/>
              <a:t>need </a:t>
            </a:r>
            <a:r>
              <a:rPr lang="en-US" b="1" dirty="0" smtClean="0"/>
              <a:t>finite capacity </a:t>
            </a:r>
            <a:r>
              <a:rPr lang="en-US" dirty="0" smtClean="0"/>
              <a:t>0&lt;C&lt;</a:t>
            </a:r>
            <a:r>
              <a:rPr lang="en-US" altLang="en-US" dirty="0" smtClean="0">
                <a:sym typeface="Symbol"/>
              </a:rPr>
              <a:t>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Embedded methods </a:t>
            </a:r>
            <a:r>
              <a:rPr lang="en-US" dirty="0" smtClean="0"/>
              <a:t>solve </a:t>
            </a:r>
            <a:r>
              <a:rPr lang="en-US" dirty="0"/>
              <a:t>a </a:t>
            </a:r>
            <a:r>
              <a:rPr lang="en-US" b="1" dirty="0"/>
              <a:t>bi-level optimization problem </a:t>
            </a:r>
            <a:r>
              <a:rPr lang="en-US" dirty="0"/>
              <a:t>by direct optimization of the HP </a:t>
            </a:r>
            <a:r>
              <a:rPr lang="en-US" dirty="0" smtClean="0"/>
              <a:t>by </a:t>
            </a:r>
            <a:r>
              <a:rPr lang="en-US" b="1" dirty="0" smtClean="0">
                <a:solidFill>
                  <a:srgbClr val="C00000"/>
                </a:solidFill>
              </a:rPr>
              <a:t>cross-validation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using </a:t>
            </a:r>
            <a:r>
              <a:rPr lang="en-US" b="1" dirty="0" smtClean="0">
                <a:solidFill>
                  <a:srgbClr val="C00000"/>
                </a:solidFill>
              </a:rPr>
              <a:t>knowledge about the learning machine</a:t>
            </a:r>
            <a:r>
              <a:rPr lang="en-US" dirty="0" smtClean="0">
                <a:solidFill>
                  <a:srgbClr val="C00000"/>
                </a:solidFill>
              </a:rPr>
              <a:t> to conduct a more </a:t>
            </a:r>
            <a:r>
              <a:rPr lang="en-US" b="1" dirty="0" smtClean="0">
                <a:solidFill>
                  <a:srgbClr val="C00000"/>
                </a:solidFill>
              </a:rPr>
              <a:t>efficient search</a:t>
            </a:r>
            <a:r>
              <a:rPr lang="en-US" dirty="0" smtClean="0"/>
              <a:t>. But how? Grid search =&gt; K * </a:t>
            </a:r>
            <a:r>
              <a:rPr lang="en-US" dirty="0" err="1" smtClean="0"/>
              <a:t>g</a:t>
            </a:r>
            <a:r>
              <a:rPr lang="en-US" baseline="30000" dirty="0" err="1" smtClean="0"/>
              <a:t>d</a:t>
            </a:r>
            <a:r>
              <a:rPr lang="en-US" baseline="30000" dirty="0" smtClean="0"/>
              <a:t> </a:t>
            </a:r>
            <a:r>
              <a:rPr lang="en-US" dirty="0" smtClean="0"/>
              <a:t>learning machine to train. K=number of folds in K-fold, g = number of grid points, d the number of hyper-parameters.</a:t>
            </a:r>
            <a:endParaRPr lang="en-US" baseline="30000" dirty="0" smtClean="0"/>
          </a:p>
          <a:p>
            <a:endParaRPr lang="en-US" dirty="0"/>
          </a:p>
          <a:p>
            <a:r>
              <a:rPr lang="en-US" dirty="0" smtClean="0"/>
              <a:t>Idea #1: Approximate the leave-one-out error by “sensitivity analysis” to get a cheap R</a:t>
            </a:r>
            <a:r>
              <a:rPr lang="en-US" baseline="-25000" dirty="0" smtClean="0"/>
              <a:t>CV</a:t>
            </a:r>
            <a:r>
              <a:rPr lang="en-US" dirty="0" smtClean="0"/>
              <a:t>. Gain: </a:t>
            </a:r>
            <a:r>
              <a:rPr lang="en-US" dirty="0" smtClean="0">
                <a:solidFill>
                  <a:srgbClr val="C00000"/>
                </a:solidFill>
              </a:rPr>
              <a:t>replace K-fold by training ONCE.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Idea #2: </a:t>
            </a:r>
            <a:r>
              <a:rPr lang="en-US" dirty="0" err="1" smtClean="0"/>
              <a:t>Diagonalise</a:t>
            </a:r>
            <a:r>
              <a:rPr lang="en-US" dirty="0" smtClean="0"/>
              <a:t> X</a:t>
            </a:r>
            <a:r>
              <a:rPr lang="en-US" baseline="30000" dirty="0" smtClean="0"/>
              <a:t>T</a:t>
            </a:r>
            <a:r>
              <a:rPr lang="en-US" dirty="0"/>
              <a:t>X or </a:t>
            </a:r>
            <a:r>
              <a:rPr lang="en-US" dirty="0" smtClean="0"/>
              <a:t>XX</a:t>
            </a:r>
            <a:r>
              <a:rPr lang="en-US" baseline="30000" dirty="0" smtClean="0"/>
              <a:t>T </a:t>
            </a:r>
            <a:r>
              <a:rPr lang="en-US" dirty="0" smtClean="0"/>
              <a:t>(or the kernel matrix): makes inversion “cheap” by varying </a:t>
            </a:r>
            <a:r>
              <a:rPr lang="en-US" dirty="0" smtClean="0">
                <a:latin typeface="Symbol" panose="05050102010706020507" pitchFamily="18" charset="2"/>
              </a:rPr>
              <a:t>l. </a:t>
            </a:r>
            <a:r>
              <a:rPr lang="en-US" dirty="0"/>
              <a:t>Gain: </a:t>
            </a:r>
            <a:r>
              <a:rPr lang="en-US" dirty="0">
                <a:solidFill>
                  <a:srgbClr val="C00000"/>
                </a:solidFill>
              </a:rPr>
              <a:t>replace </a:t>
            </a:r>
            <a:r>
              <a:rPr lang="en-US" dirty="0" smtClean="0">
                <a:solidFill>
                  <a:srgbClr val="C00000"/>
                </a:solidFill>
              </a:rPr>
              <a:t>training g machines </a:t>
            </a:r>
            <a:r>
              <a:rPr lang="en-US" dirty="0">
                <a:solidFill>
                  <a:srgbClr val="C00000"/>
                </a:solidFill>
              </a:rPr>
              <a:t>by </a:t>
            </a:r>
            <a:r>
              <a:rPr lang="en-US" dirty="0" smtClean="0">
                <a:solidFill>
                  <a:srgbClr val="C00000"/>
                </a:solidFill>
              </a:rPr>
              <a:t>ONE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US" dirty="0" smtClean="0">
              <a:latin typeface="Symbol" panose="05050102010706020507" pitchFamily="18" charset="2"/>
            </a:endParaRP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#1: Virtual leave-one-out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Support Vector Machines:</a:t>
            </a:r>
          </a:p>
          <a:p>
            <a:pPr marL="0" indent="0">
              <a:buNone/>
            </a:pPr>
            <a:r>
              <a:rPr lang="en-US" dirty="0" smtClean="0"/>
              <a:t>Refinements of </a:t>
            </a:r>
            <a:r>
              <a:rPr lang="en-US" altLang="en-US" dirty="0" smtClean="0"/>
              <a:t>N</a:t>
            </a:r>
            <a:r>
              <a:rPr lang="en-US" altLang="en-US" baseline="-25000" dirty="0" smtClean="0"/>
              <a:t>SV</a:t>
            </a:r>
            <a:r>
              <a:rPr lang="en-US" altLang="en-US" dirty="0" smtClean="0"/>
              <a:t>/N.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Linear regression:</a:t>
            </a:r>
            <a:endParaRPr lang="en-US" b="1" dirty="0"/>
          </a:p>
          <a:p>
            <a:pPr marL="0" indent="0">
              <a:buNone/>
            </a:pPr>
            <a:r>
              <a:rPr lang="en-US" altLang="en-US" dirty="0" err="1"/>
              <a:t>r</a:t>
            </a:r>
            <a:r>
              <a:rPr lang="en-US" altLang="en-US" baseline="-25000" dirty="0" err="1"/>
              <a:t>LOO</a:t>
            </a:r>
            <a:r>
              <a:rPr lang="en-US" altLang="en-US" baseline="30000" dirty="0" err="1"/>
              <a:t>k</a:t>
            </a:r>
            <a:r>
              <a:rPr lang="en-US" altLang="en-US" baseline="30000" dirty="0"/>
              <a:t> </a:t>
            </a:r>
            <a:r>
              <a:rPr lang="en-US" dirty="0"/>
              <a:t>=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r>
              <a:rPr lang="en-US" altLang="en-US" baseline="30000" dirty="0" err="1"/>
              <a:t>k</a:t>
            </a:r>
            <a:r>
              <a:rPr lang="en-US" dirty="0"/>
              <a:t> / (1 - [XX</a:t>
            </a:r>
            <a:r>
              <a:rPr lang="en-US" baseline="30000" dirty="0"/>
              <a:t>+</a:t>
            </a:r>
            <a:r>
              <a:rPr lang="en-US" dirty="0"/>
              <a:t>]</a:t>
            </a:r>
            <a:r>
              <a:rPr lang="en-US" baseline="-25000" dirty="0" err="1"/>
              <a:t>kk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Kernel methods including SVM, regression, logistic regression:</a:t>
            </a:r>
          </a:p>
          <a:p>
            <a:pPr marL="0" indent="0">
              <a:buNone/>
            </a:pPr>
            <a:r>
              <a:rPr lang="en-US" dirty="0" smtClean="0"/>
              <a:t>Efficient </a:t>
            </a:r>
            <a:r>
              <a:rPr lang="en-US" dirty="0"/>
              <a:t>approximate leave-one-out </a:t>
            </a:r>
            <a:r>
              <a:rPr lang="en-US" dirty="0" smtClean="0"/>
              <a:t>cross-validation for </a:t>
            </a:r>
            <a:r>
              <a:rPr lang="en-US" dirty="0"/>
              <a:t>kernel logistic </a:t>
            </a:r>
            <a:r>
              <a:rPr lang="en-US" dirty="0" smtClean="0"/>
              <a:t>regression (</a:t>
            </a:r>
            <a:r>
              <a:rPr lang="en-US" dirty="0" err="1" smtClean="0"/>
              <a:t>Cawley</a:t>
            </a:r>
            <a:r>
              <a:rPr lang="en-US" dirty="0" smtClean="0"/>
              <a:t>-Talbot, 2008)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Neural Networks:</a:t>
            </a:r>
          </a:p>
          <a:p>
            <a:pPr marL="0" indent="0">
              <a:buNone/>
            </a:pPr>
            <a:r>
              <a:rPr lang="en-US" dirty="0"/>
              <a:t>Local Linear Least Squares: Performing Leave-one-out Without Leaving Anything </a:t>
            </a:r>
            <a:r>
              <a:rPr lang="en-US" dirty="0" smtClean="0"/>
              <a:t>Out (</a:t>
            </a:r>
            <a:r>
              <a:rPr lang="en-US" dirty="0" err="1" smtClean="0"/>
              <a:t>Monari</a:t>
            </a:r>
            <a:r>
              <a:rPr lang="en-US" dirty="0" smtClean="0"/>
              <a:t>-Dreyfus, 2002)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52400"/>
            <a:ext cx="2286000" cy="1877943"/>
            <a:chOff x="2043113" y="1658938"/>
            <a:chExt cx="5699125" cy="4205287"/>
          </a:xfrm>
        </p:grpSpPr>
        <p:pic>
          <p:nvPicPr>
            <p:cNvPr id="776195" name="Picture 3" descr="C:\Users\Isabelle\Projects\HDC\Reports\figures\non_linear_svm.e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13" y="1824038"/>
              <a:ext cx="5334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6197" name="Rectangle 5"/>
            <p:cNvSpPr>
              <a:spLocks noChangeArrowheads="1"/>
            </p:cNvSpPr>
            <p:nvPr/>
          </p:nvSpPr>
          <p:spPr bwMode="auto">
            <a:xfrm>
              <a:off x="6950075" y="1658938"/>
              <a:ext cx="792163" cy="42052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5240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1: SVM </a:t>
            </a:r>
            <a:r>
              <a:rPr lang="en-US" altLang="en-US" sz="2400" dirty="0" smtClean="0"/>
              <a:t>(hard margin)</a:t>
            </a:r>
            <a:endParaRPr lang="en-US" altLang="en-US" sz="2400" dirty="0" smtClean="0"/>
          </a:p>
          <a:p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45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15970" y="2426291"/>
            <a:ext cx="4084830" cy="59793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001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dirty="0" smtClean="0"/>
              <a:t>is a bound on the change in functional margin for SV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0 ≤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baseline="-25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err="1" smtClean="0"/>
              <a:t>f</a:t>
            </a:r>
            <a:r>
              <a:rPr lang="en-US" baseline="30000" dirty="0" smtClean="0"/>
              <a:t>(0)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30000" dirty="0" err="1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err="1"/>
              <a:t>f</a:t>
            </a:r>
            <a:r>
              <a:rPr lang="en-US" baseline="30000" dirty="0"/>
              <a:t>(-k</a:t>
            </a:r>
            <a:r>
              <a:rPr lang="en-US" baseline="30000" dirty="0" smtClean="0"/>
              <a:t>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30000" dirty="0" err="1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≤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 smtClean="0"/>
              <a:t>k</a:t>
            </a:r>
            <a:endParaRPr lang="en-US" dirty="0" smtClean="0"/>
          </a:p>
          <a:p>
            <a:r>
              <a:rPr lang="en-US" dirty="0" smtClean="0"/>
              <a:t>Simplest bound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 smtClean="0"/>
              <a:t>k</a:t>
            </a:r>
            <a:r>
              <a:rPr lang="en-US" dirty="0" smtClean="0"/>
              <a:t> = </a:t>
            </a:r>
            <a:r>
              <a:rPr lang="en-US" dirty="0" smtClean="0">
                <a:sym typeface="Symbol"/>
              </a:rPr>
              <a:t>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</a:rPr>
              <a:t>LOO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en-US" dirty="0" smtClean="0"/>
              <a:t>N</a:t>
            </a:r>
            <a:r>
              <a:rPr lang="en-US" altLang="en-US" baseline="-25000" dirty="0" smtClean="0"/>
              <a:t>SV</a:t>
            </a:r>
            <a:r>
              <a:rPr lang="en-US" altLang="en-US" dirty="0" smtClean="0"/>
              <a:t>/N.</a:t>
            </a:r>
          </a:p>
          <a:p>
            <a:r>
              <a:rPr lang="en-US" altLang="en-US" dirty="0" err="1"/>
              <a:t>Jaakkola</a:t>
            </a:r>
            <a:r>
              <a:rPr lang="en-US" altLang="en-US" dirty="0"/>
              <a:t>-Haussler </a:t>
            </a:r>
            <a:r>
              <a:rPr lang="en-US" altLang="en-US" dirty="0" smtClean="0"/>
              <a:t>(1999):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/>
              <a:t>k</a:t>
            </a:r>
            <a:r>
              <a:rPr lang="en-US" dirty="0"/>
              <a:t> = </a:t>
            </a:r>
            <a:r>
              <a:rPr lang="en-US" dirty="0" err="1" smtClean="0">
                <a:latin typeface="Symbol" panose="05050102010706020507" pitchFamily="18" charset="2"/>
                <a:sym typeface="Symbol"/>
              </a:rPr>
              <a:t>a</a:t>
            </a:r>
            <a:r>
              <a:rPr lang="en-US" baseline="-25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 k(</a:t>
            </a:r>
            <a:r>
              <a:rPr lang="en-US" b="1" dirty="0" err="1" smtClean="0">
                <a:sym typeface="Symbol"/>
              </a:rPr>
              <a:t>x</a:t>
            </a:r>
            <a:r>
              <a:rPr lang="en-US" baseline="30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, </a:t>
            </a:r>
            <a:r>
              <a:rPr lang="en-US" b="1" dirty="0" err="1" smtClean="0">
                <a:sym typeface="Symbol"/>
              </a:rPr>
              <a:t>x</a:t>
            </a:r>
            <a:r>
              <a:rPr lang="en-US" baseline="30000" dirty="0" err="1">
                <a:sym typeface="Symbol"/>
              </a:rPr>
              <a:t>k</a:t>
            </a:r>
            <a:r>
              <a:rPr lang="en-US" dirty="0" smtClean="0">
                <a:sym typeface="Symbol"/>
              </a:rPr>
              <a:t>)</a:t>
            </a:r>
            <a:endParaRPr lang="en-US" altLang="en-US" dirty="0" smtClean="0"/>
          </a:p>
          <a:p>
            <a:r>
              <a:rPr lang="en-US" altLang="en-US" dirty="0" err="1"/>
              <a:t>Opper-Winther</a:t>
            </a:r>
            <a:r>
              <a:rPr lang="en-US" altLang="en-US" dirty="0"/>
              <a:t> </a:t>
            </a:r>
            <a:r>
              <a:rPr lang="en-US" altLang="en-US" dirty="0" smtClean="0"/>
              <a:t>(2000):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/>
              <a:t>k</a:t>
            </a:r>
            <a:r>
              <a:rPr lang="en-US" dirty="0"/>
              <a:t> = </a:t>
            </a:r>
            <a:r>
              <a:rPr lang="en-US" dirty="0" err="1">
                <a:latin typeface="Symbol" panose="05050102010706020507" pitchFamily="18" charset="2"/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k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/ [K</a:t>
            </a:r>
            <a:r>
              <a:rPr lang="en-US" baseline="-25000" dirty="0" smtClean="0">
                <a:sym typeface="Symbol"/>
              </a:rPr>
              <a:t>SV</a:t>
            </a:r>
            <a:r>
              <a:rPr lang="en-US" baseline="30000" dirty="0" smtClean="0"/>
              <a:t>-1</a:t>
            </a:r>
            <a:r>
              <a:rPr lang="en-US" dirty="0" smtClean="0">
                <a:sym typeface="Symbol"/>
              </a:rPr>
              <a:t>]</a:t>
            </a:r>
            <a:r>
              <a:rPr lang="en-US" baseline="-25000" dirty="0" err="1" smtClean="0">
                <a:sym typeface="Symbol"/>
              </a:rPr>
              <a:t>kk</a:t>
            </a:r>
            <a:endParaRPr lang="en-US" altLang="en-US" dirty="0"/>
          </a:p>
          <a:p>
            <a:r>
              <a:rPr lang="en-US" altLang="en-US" dirty="0" smtClean="0"/>
              <a:t>Span bound </a:t>
            </a:r>
            <a:r>
              <a:rPr lang="en-US" altLang="en-US" dirty="0" err="1" smtClean="0"/>
              <a:t>Vapnik-Chapelle</a:t>
            </a:r>
            <a:r>
              <a:rPr lang="en-US" altLang="en-US" dirty="0" smtClean="0"/>
              <a:t> (2000):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baseline="30000" dirty="0" err="1"/>
              <a:t>k</a:t>
            </a:r>
            <a:r>
              <a:rPr lang="en-US" dirty="0"/>
              <a:t> = </a:t>
            </a:r>
            <a:r>
              <a:rPr lang="en-US" dirty="0" err="1">
                <a:latin typeface="Symbol" panose="05050102010706020507" pitchFamily="18" charset="2"/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k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S</a:t>
            </a:r>
            <a:r>
              <a:rPr lang="en-US" baseline="-25000" dirty="0" smtClean="0">
                <a:sym typeface="Symbol"/>
              </a:rPr>
              <a:t>k</a:t>
            </a:r>
            <a:r>
              <a:rPr lang="en-US" baseline="30000" dirty="0" smtClean="0">
                <a:sym typeface="Symbol"/>
              </a:rPr>
              <a:t>2</a:t>
            </a:r>
            <a:endParaRPr lang="en-US" altLang="en-US" baseline="30000" dirty="0"/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 err="1" smtClean="0">
                <a:sym typeface="Symbol"/>
              </a:rPr>
              <a:t>S</a:t>
            </a:r>
            <a:r>
              <a:rPr lang="en-US" baseline="-25000" dirty="0" err="1" smtClean="0">
                <a:sym typeface="Symbol"/>
              </a:rPr>
              <a:t>k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is the distance of </a:t>
            </a:r>
            <a:r>
              <a:rPr lang="en-US" dirty="0" smtClean="0">
                <a:latin typeface="Symbol" panose="05050102010706020507" pitchFamily="18" charset="2"/>
                <a:sym typeface="Symbol"/>
              </a:rPr>
              <a:t>f</a:t>
            </a:r>
            <a:r>
              <a:rPr lang="en-US" dirty="0" smtClean="0">
                <a:sym typeface="Symbol"/>
              </a:rPr>
              <a:t>(</a:t>
            </a:r>
            <a:r>
              <a:rPr lang="en-US" b="1" dirty="0" err="1" smtClean="0">
                <a:sym typeface="Symbol"/>
              </a:rPr>
              <a:t>x</a:t>
            </a:r>
            <a:r>
              <a:rPr lang="en-US" baseline="30000" dirty="0" err="1" smtClean="0">
                <a:sym typeface="Symbol"/>
              </a:rPr>
              <a:t>k</a:t>
            </a:r>
            <a:r>
              <a:rPr lang="en-US" dirty="0" smtClean="0">
                <a:sym typeface="Symbol"/>
              </a:rPr>
              <a:t>) to the span</a:t>
            </a:r>
            <a:r>
              <a:rPr lang="en-US" dirty="0">
                <a:sym typeface="Symbol"/>
              </a:rPr>
              <a:t> </a:t>
            </a:r>
            <a:r>
              <a:rPr lang="en-US" dirty="0" smtClean="0">
                <a:sym typeface="Symbol"/>
              </a:rPr>
              <a:t>of other SV.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15970" y="1676400"/>
            <a:ext cx="4654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2800" baseline="-25000" dirty="0" smtClean="0">
                <a:solidFill>
                  <a:schemeClr val="bg1">
                    <a:lumMod val="50000"/>
                  </a:schemeClr>
                </a:solidFill>
              </a:rPr>
              <a:t>LOO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(1/N) </a:t>
            </a:r>
            <a:r>
              <a:rPr lang="en-US" sz="4000" dirty="0" err="1" smtClean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800" baseline="-25000" dirty="0" smtClean="0">
                <a:solidFill>
                  <a:schemeClr val="bg1">
                    <a:lumMod val="50000"/>
                  </a:schemeClr>
                </a:solidFill>
              </a:rPr>
              <a:t>=1:N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Symbol" panose="05050102010706020507" pitchFamily="18" charset="2"/>
              </a:rPr>
              <a:t>y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(-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sz="2800" baseline="-25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800" dirty="0" err="1" smtClean="0"/>
              <a:t>f</a:t>
            </a:r>
            <a:r>
              <a:rPr lang="en-US" sz="2800" baseline="30000" dirty="0" smtClean="0"/>
              <a:t>(-k)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b="1" dirty="0" err="1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))</a:t>
            </a:r>
          </a:p>
          <a:p>
            <a:r>
              <a:rPr lang="en-US" sz="2800" baseline="-25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ysClr val="windowText" lastClr="000000"/>
                </a:solidFill>
              </a:rPr>
              <a:t>R</a:t>
            </a:r>
            <a:r>
              <a:rPr lang="en-US" sz="2800" baseline="-25000" dirty="0" smtClean="0">
                <a:solidFill>
                  <a:sysClr val="windowText" lastClr="000000"/>
                </a:solidFill>
              </a:rPr>
              <a:t>LOO</a:t>
            </a:r>
            <a:r>
              <a:rPr lang="en-US" sz="2800" dirty="0" smtClean="0">
                <a:solidFill>
                  <a:sysClr val="windowText" lastClr="000000"/>
                </a:solidFill>
              </a:rPr>
              <a:t> ≤</a:t>
            </a:r>
            <a:r>
              <a:rPr lang="en-US" sz="2800" baseline="-25000" dirty="0" smtClean="0">
                <a:solidFill>
                  <a:sysClr val="windowText" lastClr="000000"/>
                </a:solidFill>
              </a:rPr>
              <a:t> </a:t>
            </a:r>
            <a:r>
              <a:rPr lang="en-US" sz="2400" dirty="0">
                <a:solidFill>
                  <a:sysClr val="windowText" lastClr="000000"/>
                </a:solidFill>
              </a:rPr>
              <a:t>(1/N) </a:t>
            </a:r>
            <a:r>
              <a:rPr lang="en-US" sz="4000" dirty="0" err="1" smtClean="0">
                <a:solidFill>
                  <a:sysClr val="windowText" lastClr="000000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>
                <a:solidFill>
                  <a:sysClr val="windowText" lastClr="000000"/>
                </a:solidFill>
              </a:rPr>
              <a:t>k</a:t>
            </a:r>
            <a:r>
              <a:rPr lang="en-US" sz="2800" baseline="-25000" dirty="0" smtClean="0">
                <a:solidFill>
                  <a:sysClr val="windowText" lastClr="000000"/>
                </a:solidFill>
                <a:sym typeface="Symbol"/>
              </a:rPr>
              <a:t></a:t>
            </a:r>
            <a:r>
              <a:rPr lang="en-US" sz="2800" baseline="-25000" dirty="0" smtClean="0">
                <a:solidFill>
                  <a:sysClr val="windowText" lastClr="000000"/>
                </a:solidFill>
              </a:rPr>
              <a:t>{SV}</a:t>
            </a:r>
            <a:r>
              <a:rPr lang="en-US" sz="2800" dirty="0" smtClean="0">
                <a:solidFill>
                  <a:sysClr val="windowText" lastClr="000000"/>
                </a:solidFill>
              </a:rPr>
              <a:t> </a:t>
            </a:r>
            <a:r>
              <a:rPr lang="en-US" sz="2800" b="1" dirty="0" smtClean="0">
                <a:solidFill>
                  <a:sysClr val="windowText" lastClr="000000"/>
                </a:solidFill>
                <a:latin typeface="Symbol" panose="05050102010706020507" pitchFamily="18" charset="2"/>
              </a:rPr>
              <a:t>y</a:t>
            </a:r>
            <a:r>
              <a:rPr lang="en-US" sz="2800" dirty="0" smtClean="0">
                <a:solidFill>
                  <a:sysClr val="windowText" lastClr="000000"/>
                </a:solidFill>
              </a:rPr>
              <a:t>(</a:t>
            </a:r>
            <a:r>
              <a:rPr lang="en-US" sz="2800" dirty="0" err="1" smtClean="0">
                <a:solidFill>
                  <a:sysClr val="windowText" lastClr="000000"/>
                </a:solidFill>
              </a:rPr>
              <a:t>U</a:t>
            </a:r>
            <a:r>
              <a:rPr lang="en-US" sz="2800" baseline="30000" dirty="0" err="1" smtClean="0">
                <a:solidFill>
                  <a:sysClr val="windowText" lastClr="000000"/>
                </a:solidFill>
              </a:rPr>
              <a:t>k</a:t>
            </a:r>
            <a:r>
              <a:rPr lang="en-US" sz="2800" baseline="30000" dirty="0" smtClean="0">
                <a:solidFill>
                  <a:sysClr val="windowText" lastClr="000000"/>
                </a:solidFill>
              </a:rPr>
              <a:t> </a:t>
            </a:r>
            <a:r>
              <a:rPr lang="en-US" sz="2800" dirty="0" smtClean="0">
                <a:solidFill>
                  <a:sysClr val="windowText" lastClr="000000"/>
                </a:solidFill>
              </a:rPr>
              <a:t>-1)</a:t>
            </a:r>
            <a:endParaRPr lang="en-US" sz="2800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7917191" y="1786354"/>
            <a:ext cx="815782" cy="6637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83877" y="2265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656773" y="1601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53400" y="130706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5400000">
            <a:off x="5943600" y="1106424"/>
            <a:ext cx="152400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81600" y="1383268"/>
            <a:ext cx="245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CC"/>
                </a:solidFill>
                <a:latin typeface="+mj-lt"/>
              </a:rPr>
              <a:t>- LOO functional margin</a:t>
            </a:r>
            <a:endParaRPr lang="en-US" dirty="0">
              <a:solidFill>
                <a:srgbClr val="0066CC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56835" y="2450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944756" y="2362200"/>
            <a:ext cx="3816474" cy="655416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5240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2: </a:t>
            </a:r>
          </a:p>
          <a:p>
            <a:r>
              <a:rPr lang="en-US" altLang="en-US" dirty="0" smtClean="0"/>
              <a:t>Linear regression </a:t>
            </a:r>
          </a:p>
          <a:p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2743200"/>
            <a:ext cx="8229600" cy="3001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err="1"/>
              <a:t>r</a:t>
            </a:r>
            <a:r>
              <a:rPr lang="en-US" altLang="en-US" baseline="-25000" dirty="0" err="1" smtClean="0"/>
              <a:t>LOO</a:t>
            </a:r>
            <a:r>
              <a:rPr lang="en-US" altLang="en-US" baseline="30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k</a:t>
            </a:r>
            <a:r>
              <a:rPr lang="en-US" dirty="0" smtClean="0"/>
              <a:t>-</a:t>
            </a:r>
            <a:r>
              <a:rPr lang="en-US" baseline="-25000" dirty="0" smtClean="0"/>
              <a:t> </a:t>
            </a:r>
            <a:r>
              <a:rPr lang="en-US" dirty="0"/>
              <a:t>f</a:t>
            </a:r>
            <a:r>
              <a:rPr lang="en-US" baseline="30000" dirty="0"/>
              <a:t>(-k)</a:t>
            </a:r>
            <a:r>
              <a:rPr lang="en-US" dirty="0"/>
              <a:t>(</a:t>
            </a:r>
            <a:r>
              <a:rPr lang="en-US" b="1" dirty="0" err="1" smtClean="0"/>
              <a:t>x</a:t>
            </a:r>
            <a:r>
              <a:rPr lang="en-US" baseline="30000" dirty="0" err="1" smtClean="0"/>
              <a:t>k</a:t>
            </a:r>
            <a:r>
              <a:rPr lang="en-US" dirty="0" smtClean="0"/>
              <a:t>)</a:t>
            </a:r>
            <a:r>
              <a:rPr lang="en-US" baseline="30000" dirty="0" smtClean="0"/>
              <a:t>     </a:t>
            </a:r>
            <a:r>
              <a:rPr lang="en-US" sz="2400" dirty="0" smtClean="0"/>
              <a:t> residual of example k for </a:t>
            </a:r>
            <a:r>
              <a:rPr lang="en-US" sz="2400" dirty="0"/>
              <a:t>f</a:t>
            </a:r>
            <a:r>
              <a:rPr lang="en-US" sz="2400" baseline="30000" dirty="0"/>
              <a:t>(-k</a:t>
            </a:r>
            <a:r>
              <a:rPr lang="en-US" sz="2400" baseline="30000" dirty="0" smtClean="0"/>
              <a:t>)</a:t>
            </a:r>
            <a:r>
              <a:rPr lang="en-US" sz="2400" dirty="0" smtClean="0"/>
              <a:t> </a:t>
            </a:r>
          </a:p>
          <a:p>
            <a:r>
              <a:rPr lang="en-US" altLang="en-US" dirty="0" err="1"/>
              <a:t>r</a:t>
            </a:r>
            <a:r>
              <a:rPr lang="en-US" altLang="en-US" baseline="-25000" dirty="0" err="1" smtClean="0"/>
              <a:t>TRAIN</a:t>
            </a:r>
            <a:r>
              <a:rPr lang="en-US" altLang="en-US" baseline="30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dirty="0"/>
              <a:t>-</a:t>
            </a:r>
            <a:r>
              <a:rPr lang="en-US" baseline="-25000" dirty="0"/>
              <a:t> </a:t>
            </a:r>
            <a:r>
              <a:rPr lang="en-US" dirty="0" smtClean="0"/>
              <a:t>f(</a:t>
            </a:r>
            <a:r>
              <a:rPr lang="en-US" b="1" dirty="0" err="1" smtClean="0"/>
              <a:t>x</a:t>
            </a:r>
            <a:r>
              <a:rPr lang="en-US" baseline="30000" dirty="0" err="1" smtClean="0"/>
              <a:t>k</a:t>
            </a:r>
            <a:r>
              <a:rPr lang="en-US" dirty="0" smtClean="0"/>
              <a:t>)      </a:t>
            </a:r>
            <a:r>
              <a:rPr lang="en-US" sz="2400" dirty="0" smtClean="0"/>
              <a:t>residual </a:t>
            </a:r>
            <a:r>
              <a:rPr lang="en-US" sz="2400" dirty="0"/>
              <a:t>of example k for </a:t>
            </a:r>
            <a:r>
              <a:rPr lang="en-US" sz="2400" dirty="0" smtClean="0"/>
              <a:t>f </a:t>
            </a:r>
            <a:endParaRPr lang="en-US" altLang="en-US" sz="2400" baseline="30000" dirty="0" smtClean="0"/>
          </a:p>
          <a:p>
            <a:r>
              <a:rPr lang="en-US" altLang="en-US" dirty="0" err="1" smtClean="0"/>
              <a:t>Efron-Tibshirani</a:t>
            </a:r>
            <a:r>
              <a:rPr lang="en-US" altLang="en-US" dirty="0"/>
              <a:t>, </a:t>
            </a:r>
            <a:r>
              <a:rPr lang="en-US" altLang="en-US" dirty="0" smtClean="0"/>
              <a:t>1993</a:t>
            </a:r>
          </a:p>
          <a:p>
            <a:pPr marL="0" indent="0">
              <a:buNone/>
            </a:pPr>
            <a:r>
              <a:rPr lang="en-US" altLang="en-US" dirty="0" smtClean="0">
                <a:latin typeface="Symbol" panose="05050102010706020507" pitchFamily="18" charset="2"/>
              </a:rPr>
              <a:t>	</a:t>
            </a:r>
            <a:r>
              <a:rPr lang="en-US" altLang="en-US" dirty="0" err="1"/>
              <a:t>r</a:t>
            </a:r>
            <a:r>
              <a:rPr lang="en-US" altLang="en-US" baseline="-25000" dirty="0" err="1" smtClean="0"/>
              <a:t>LOO</a:t>
            </a:r>
            <a:r>
              <a:rPr lang="en-US" altLang="en-US" baseline="30000" dirty="0" err="1" smtClean="0"/>
              <a:t>k</a:t>
            </a:r>
            <a:r>
              <a:rPr lang="en-US" altLang="en-US" baseline="30000" dirty="0" smtClean="0"/>
              <a:t> </a:t>
            </a:r>
            <a:r>
              <a:rPr lang="en-US" dirty="0" smtClean="0"/>
              <a:t>= </a:t>
            </a:r>
            <a:r>
              <a:rPr lang="en-US" altLang="en-US" dirty="0" err="1"/>
              <a:t>r</a:t>
            </a:r>
            <a:r>
              <a:rPr lang="en-US" altLang="en-US" baseline="-25000" dirty="0" err="1" smtClean="0"/>
              <a:t>TRAIN</a:t>
            </a:r>
            <a:r>
              <a:rPr lang="en-US" altLang="en-US" baseline="30000" dirty="0" err="1" smtClean="0"/>
              <a:t>k</a:t>
            </a:r>
            <a:r>
              <a:rPr lang="en-US" dirty="0" smtClean="0"/>
              <a:t> / (1 - [XX</a:t>
            </a:r>
            <a:r>
              <a:rPr lang="en-US" baseline="30000" dirty="0" smtClean="0"/>
              <a:t>+</a:t>
            </a:r>
            <a:r>
              <a:rPr lang="en-US" dirty="0" smtClean="0"/>
              <a:t>]</a:t>
            </a:r>
            <a:r>
              <a:rPr lang="en-US" baseline="-25000" dirty="0" err="1" smtClean="0"/>
              <a:t>kk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2286000"/>
            <a:ext cx="4810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</a:t>
            </a:r>
            <a:r>
              <a:rPr lang="en-US" sz="2800" baseline="-25000" dirty="0" smtClean="0"/>
              <a:t>LOO</a:t>
            </a:r>
            <a:r>
              <a:rPr lang="en-US" sz="2800" dirty="0" smtClean="0"/>
              <a:t> = </a:t>
            </a:r>
            <a:r>
              <a:rPr lang="en-US" sz="2400" dirty="0" smtClean="0"/>
              <a:t>(1/N) </a:t>
            </a:r>
            <a:r>
              <a:rPr lang="en-US" sz="4000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k</a:t>
            </a:r>
            <a:r>
              <a:rPr lang="en-US" sz="2800" baseline="-25000" dirty="0" smtClean="0"/>
              <a:t>=1:N</a:t>
            </a:r>
            <a:r>
              <a:rPr lang="en-US" sz="2800" dirty="0" smtClean="0"/>
              <a:t> (</a:t>
            </a:r>
            <a:r>
              <a:rPr lang="en-US" altLang="en-US" sz="2800" dirty="0" err="1" smtClean="0">
                <a:latin typeface="+mj-lt"/>
              </a:rPr>
              <a:t>r</a:t>
            </a:r>
            <a:r>
              <a:rPr lang="en-US" altLang="en-US" sz="2800" baseline="-25000" dirty="0" err="1" smtClean="0"/>
              <a:t>LOO</a:t>
            </a:r>
            <a:r>
              <a:rPr lang="en-US" altLang="en-US" sz="2800" baseline="30000" dirty="0" err="1" smtClean="0"/>
              <a:t>k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     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MSE</a:t>
            </a:r>
            <a:endParaRPr lang="en-US" sz="2800" baseline="30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2754"/>
            <a:ext cx="3124199" cy="1852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7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#2: Matrix 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7630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need to compute: (XX</a:t>
            </a:r>
            <a:r>
              <a:rPr lang="en-US" baseline="30000" dirty="0" smtClean="0"/>
              <a:t>T</a:t>
            </a:r>
            <a:r>
              <a:rPr lang="en-US" dirty="0" smtClean="0"/>
              <a:t> +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 I)</a:t>
            </a:r>
            <a:r>
              <a:rPr lang="en-US" baseline="30000" dirty="0" smtClean="0"/>
              <a:t>-1</a:t>
            </a:r>
            <a:r>
              <a:rPr lang="en-US" dirty="0" smtClean="0"/>
              <a:t> or (X</a:t>
            </a:r>
            <a:r>
              <a:rPr lang="en-US" baseline="30000" dirty="0" smtClean="0"/>
              <a:t>T</a:t>
            </a:r>
            <a:r>
              <a:rPr lang="en-US" dirty="0" smtClean="0"/>
              <a:t>X </a:t>
            </a:r>
            <a:r>
              <a:rPr lang="en-US" dirty="0"/>
              <a:t>+ </a:t>
            </a:r>
            <a:r>
              <a:rPr lang="en-US" dirty="0">
                <a:latin typeface="Symbol" panose="05050102010706020507" pitchFamily="18" charset="2"/>
              </a:rPr>
              <a:t>l</a:t>
            </a:r>
            <a:r>
              <a:rPr lang="en-US" dirty="0"/>
              <a:t> I)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, whichever is smallest: dim (N,N) or (</a:t>
            </a:r>
            <a:r>
              <a:rPr lang="en-US" dirty="0" err="1" smtClean="0"/>
              <a:t>d,d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r>
              <a:rPr lang="en-US" dirty="0" smtClean="0"/>
              <a:t>	So (K + </a:t>
            </a:r>
            <a:r>
              <a:rPr lang="en-US" dirty="0">
                <a:latin typeface="Symbol" panose="05050102010706020507" pitchFamily="18" charset="2"/>
              </a:rPr>
              <a:t>l</a:t>
            </a:r>
            <a:r>
              <a:rPr lang="en-US" dirty="0"/>
              <a:t> I)</a:t>
            </a:r>
            <a:r>
              <a:rPr lang="en-US" baseline="30000" dirty="0"/>
              <a:t>-</a:t>
            </a:r>
            <a:r>
              <a:rPr lang="en-US" baseline="30000" dirty="0" smtClean="0"/>
              <a:t>1 </a:t>
            </a:r>
            <a:r>
              <a:rPr lang="en-US" dirty="0" smtClean="0"/>
              <a:t>in general.</a:t>
            </a:r>
          </a:p>
          <a:p>
            <a:r>
              <a:rPr lang="en-US" dirty="0" smtClean="0"/>
              <a:t>We want to factorize a symmetric matrix K as:</a:t>
            </a:r>
          </a:p>
          <a:p>
            <a:pPr marL="0" indent="0">
              <a:buNone/>
            </a:pPr>
            <a:r>
              <a:rPr lang="en-US" dirty="0" smtClean="0"/>
              <a:t>    K = U</a:t>
            </a:r>
            <a:r>
              <a:rPr lang="en-US" baseline="30000" dirty="0" smtClean="0"/>
              <a:t>T</a:t>
            </a:r>
            <a:r>
              <a:rPr lang="en-US" dirty="0" smtClean="0"/>
              <a:t>DU, where D is a diagonal matrix</a:t>
            </a:r>
          </a:p>
          <a:p>
            <a:pPr marL="0" indent="0">
              <a:buNone/>
            </a:pPr>
            <a:r>
              <a:rPr lang="en-US" dirty="0" smtClean="0"/>
              <a:t>   (of eigenvalues) and U is an orthogonal matrix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of eigenvectors: U</a:t>
            </a:r>
            <a:r>
              <a:rPr lang="en-US" baseline="30000" dirty="0" smtClean="0"/>
              <a:t>T</a:t>
            </a:r>
            <a:r>
              <a:rPr lang="en-US" dirty="0" smtClean="0"/>
              <a:t>U</a:t>
            </a:r>
            <a:r>
              <a:rPr lang="en-US" dirty="0"/>
              <a:t> =</a:t>
            </a:r>
            <a:r>
              <a:rPr lang="en-US" dirty="0" smtClean="0"/>
              <a:t> I (and U</a:t>
            </a:r>
            <a:r>
              <a:rPr lang="en-US" baseline="30000" dirty="0" smtClean="0"/>
              <a:t>T</a:t>
            </a:r>
            <a:r>
              <a:rPr lang="en-US" dirty="0" smtClean="0">
                <a:latin typeface="+mj-lt"/>
              </a:rPr>
              <a:t>(</a:t>
            </a:r>
            <a:r>
              <a:rPr lang="en-US" dirty="0" smtClean="0">
                <a:latin typeface="Symbol" panose="05050102010706020507" pitchFamily="18" charset="2"/>
              </a:rPr>
              <a:t>l </a:t>
            </a:r>
            <a:r>
              <a:rPr lang="en-US" dirty="0" smtClean="0"/>
              <a:t>I)U </a:t>
            </a:r>
            <a:r>
              <a:rPr lang="en-US" dirty="0"/>
              <a:t>= </a:t>
            </a:r>
            <a:r>
              <a:rPr lang="en-US" dirty="0">
                <a:latin typeface="Symbol" panose="05050102010706020507" pitchFamily="18" charset="2"/>
              </a:rPr>
              <a:t>l </a:t>
            </a:r>
            <a:r>
              <a:rPr lang="en-US" dirty="0" smtClean="0"/>
              <a:t>I) </a:t>
            </a:r>
          </a:p>
          <a:p>
            <a:r>
              <a:rPr lang="en-US" dirty="0" smtClean="0"/>
              <a:t>Then (K </a:t>
            </a:r>
            <a:r>
              <a:rPr lang="en-US" dirty="0"/>
              <a:t>+ </a:t>
            </a:r>
            <a:r>
              <a:rPr lang="en-US" dirty="0">
                <a:latin typeface="Symbol" panose="05050102010706020507" pitchFamily="18" charset="2"/>
              </a:rPr>
              <a:t>l</a:t>
            </a:r>
            <a:r>
              <a:rPr lang="en-US" dirty="0"/>
              <a:t> I)</a:t>
            </a:r>
            <a:r>
              <a:rPr lang="en-US" baseline="30000" dirty="0"/>
              <a:t>-1 </a:t>
            </a:r>
            <a:r>
              <a:rPr lang="en-US" dirty="0" smtClean="0"/>
              <a:t>= (U</a:t>
            </a:r>
            <a:r>
              <a:rPr lang="en-US" baseline="30000" dirty="0" smtClean="0"/>
              <a:t>T</a:t>
            </a:r>
            <a:r>
              <a:rPr lang="en-US" dirty="0" smtClean="0"/>
              <a:t>DU + </a:t>
            </a:r>
            <a:r>
              <a:rPr lang="en-US" dirty="0"/>
              <a:t>U</a:t>
            </a:r>
            <a:r>
              <a:rPr lang="en-US" baseline="30000" dirty="0"/>
              <a:t>T</a:t>
            </a:r>
            <a:r>
              <a:rPr lang="en-US" dirty="0"/>
              <a:t>(</a:t>
            </a:r>
            <a:r>
              <a:rPr lang="en-US" dirty="0">
                <a:latin typeface="Symbol" panose="05050102010706020507" pitchFamily="18" charset="2"/>
              </a:rPr>
              <a:t>l </a:t>
            </a:r>
            <a:r>
              <a:rPr lang="en-US" dirty="0" smtClean="0"/>
              <a:t>I)U)</a:t>
            </a:r>
            <a:r>
              <a:rPr lang="en-US" baseline="30000" dirty="0"/>
              <a:t> -1 </a:t>
            </a:r>
            <a:endParaRPr lang="en-US" baseline="30000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= </a:t>
            </a:r>
            <a:r>
              <a:rPr lang="en-US" dirty="0"/>
              <a:t>(</a:t>
            </a:r>
            <a:r>
              <a:rPr lang="en-US" dirty="0" smtClean="0"/>
              <a:t>U</a:t>
            </a:r>
            <a:r>
              <a:rPr lang="en-US" baseline="30000" dirty="0" smtClean="0"/>
              <a:t>T</a:t>
            </a:r>
            <a:r>
              <a:rPr lang="en-US" dirty="0" smtClean="0"/>
              <a:t>(</a:t>
            </a:r>
            <a:r>
              <a:rPr lang="en-US" dirty="0" err="1" smtClean="0"/>
              <a:t>D+</a:t>
            </a:r>
            <a:r>
              <a:rPr lang="en-US" dirty="0" err="1" smtClean="0">
                <a:latin typeface="Symbol" panose="05050102010706020507" pitchFamily="18" charset="2"/>
              </a:rPr>
              <a:t>l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r>
              <a:rPr lang="en-US" dirty="0"/>
              <a:t>I)U</a:t>
            </a:r>
            <a:r>
              <a:rPr lang="en-US" dirty="0" smtClean="0"/>
              <a:t>)</a:t>
            </a:r>
            <a:r>
              <a:rPr lang="en-US" baseline="30000" dirty="0" smtClean="0"/>
              <a:t>-</a:t>
            </a:r>
            <a:r>
              <a:rPr lang="en-US" baseline="30000" dirty="0"/>
              <a:t>1 </a:t>
            </a:r>
            <a:endParaRPr lang="en-US" baseline="30000" dirty="0" smtClean="0"/>
          </a:p>
          <a:p>
            <a:pPr marL="0" indent="0">
              <a:buNone/>
            </a:pPr>
            <a:endParaRPr lang="en-US" baseline="30000" dirty="0"/>
          </a:p>
          <a:p>
            <a:pPr marL="0" indent="0" algn="ctr">
              <a:buNone/>
            </a:pPr>
            <a:r>
              <a:rPr lang="en-US" dirty="0"/>
              <a:t> (K + </a:t>
            </a:r>
            <a:r>
              <a:rPr lang="en-US" dirty="0">
                <a:latin typeface="Symbol" panose="05050102010706020507" pitchFamily="18" charset="2"/>
              </a:rPr>
              <a:t>l</a:t>
            </a:r>
            <a:r>
              <a:rPr lang="en-US" dirty="0"/>
              <a:t> I)</a:t>
            </a:r>
            <a:r>
              <a:rPr lang="en-US" baseline="30000" dirty="0"/>
              <a:t>-1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U(</a:t>
            </a:r>
            <a:r>
              <a:rPr lang="en-US" dirty="0" err="1" smtClean="0"/>
              <a:t>D+</a:t>
            </a:r>
            <a:r>
              <a:rPr lang="en-US" dirty="0" err="1" smtClean="0">
                <a:latin typeface="Symbol" panose="05050102010706020507" pitchFamily="18" charset="2"/>
              </a:rPr>
              <a:t>l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r>
              <a:rPr lang="en-US" dirty="0" smtClean="0"/>
              <a:t>I)</a:t>
            </a:r>
            <a:r>
              <a:rPr lang="en-US" baseline="30000" dirty="0" smtClean="0"/>
              <a:t>-1</a:t>
            </a:r>
            <a:r>
              <a:rPr lang="en-US" dirty="0"/>
              <a:t>U</a:t>
            </a:r>
            <a:r>
              <a:rPr lang="en-US" baseline="30000" dirty="0"/>
              <a:t>T</a:t>
            </a:r>
            <a:r>
              <a:rPr lang="en-US" baseline="30000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15237" y="5715000"/>
            <a:ext cx="4038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this relate to</a:t>
            </a:r>
            <a:br>
              <a:rPr lang="en-US" dirty="0" smtClean="0"/>
            </a:br>
            <a:r>
              <a:rPr lang="en-US" dirty="0" smtClean="0"/>
              <a:t>dimensionality reduction?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dirty="0" smtClean="0"/>
              <a:t>Reminder: For </a:t>
            </a:r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dirty="0"/>
              <a:t>) = </a:t>
            </a:r>
            <a:r>
              <a:rPr lang="en-US" b="1" dirty="0" err="1"/>
              <a:t>w</a:t>
            </a:r>
            <a:r>
              <a:rPr lang="en-US" sz="4400" b="1" dirty="0" err="1"/>
              <a:t>.</a:t>
            </a:r>
            <a:r>
              <a:rPr lang="en-US" b="1" dirty="0" err="1"/>
              <a:t>x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VC dimension is C = d (the dimension of input space</a:t>
            </a:r>
            <a:r>
              <a:rPr lang="en-US" dirty="0" smtClean="0"/>
              <a:t>).</a:t>
            </a:r>
          </a:p>
          <a:p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reg</a:t>
            </a:r>
            <a:r>
              <a:rPr lang="en-US" altLang="en-US" dirty="0" smtClean="0"/>
              <a:t> </a:t>
            </a:r>
            <a:r>
              <a:rPr lang="en-US" altLang="en-US" dirty="0"/>
              <a:t>=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r>
              <a:rPr lang="en-US" altLang="en-US" baseline="-25000" dirty="0" smtClean="0"/>
              <a:t> </a:t>
            </a:r>
            <a:r>
              <a:rPr lang="en-US" altLang="en-US" dirty="0" smtClean="0"/>
              <a:t>+ </a:t>
            </a:r>
            <a:r>
              <a:rPr lang="en-US" altLang="en-US" dirty="0">
                <a:latin typeface="Symbol" pitchFamily="18" charset="2"/>
              </a:rPr>
              <a:t>l</a:t>
            </a:r>
            <a:r>
              <a:rPr lang="en-US" altLang="en-US" dirty="0"/>
              <a:t> ǁ </a:t>
            </a:r>
            <a:r>
              <a:rPr lang="en-US" altLang="en-US" b="1" dirty="0"/>
              <a:t>w</a:t>
            </a:r>
            <a:r>
              <a:rPr lang="en-US" altLang="en-US" dirty="0"/>
              <a:t> ǁ</a:t>
            </a:r>
            <a:r>
              <a:rPr lang="en-US" altLang="en-US" baseline="30000" dirty="0"/>
              <a:t>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2349793" y="3768607"/>
            <a:ext cx="4302125" cy="2619375"/>
            <a:chOff x="1392" y="2670"/>
            <a:chExt cx="2710" cy="1650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1476" y="2842"/>
              <a:ext cx="0" cy="1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601" y="4032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w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499" y="2670"/>
              <a:ext cx="3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/>
                <a:t>w</a:t>
              </a:r>
              <a:r>
                <a:rPr lang="en-US" altLang="en-US" baseline="-25000" dirty="0" smtClean="0"/>
                <a:t>2</a:t>
              </a:r>
              <a:endParaRPr lang="en-US" altLang="en-US" baseline="-25000" dirty="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76" y="4009"/>
              <a:ext cx="24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 rot="-1001808">
              <a:off x="1520" y="2957"/>
              <a:ext cx="2408" cy="703"/>
              <a:chOff x="2887" y="1302"/>
              <a:chExt cx="2746" cy="703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2887" y="1302"/>
                <a:ext cx="2746" cy="7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11"/>
              <p:cNvSpPr>
                <a:spLocks noChangeArrowheads="1"/>
              </p:cNvSpPr>
              <p:nvPr/>
            </p:nvSpPr>
            <p:spPr bwMode="auto">
              <a:xfrm>
                <a:off x="3147" y="1398"/>
                <a:ext cx="2149" cy="5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12"/>
              <p:cNvSpPr>
                <a:spLocks noChangeArrowheads="1"/>
              </p:cNvSpPr>
              <p:nvPr/>
            </p:nvSpPr>
            <p:spPr bwMode="auto">
              <a:xfrm>
                <a:off x="3394" y="1494"/>
                <a:ext cx="1638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13"/>
              <p:cNvSpPr>
                <a:spLocks noChangeArrowheads="1"/>
              </p:cNvSpPr>
              <p:nvPr/>
            </p:nvSpPr>
            <p:spPr bwMode="auto">
              <a:xfrm>
                <a:off x="3587" y="1590"/>
                <a:ext cx="1265" cy="16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14"/>
              <p:cNvSpPr>
                <a:spLocks noChangeArrowheads="1"/>
              </p:cNvSpPr>
              <p:nvPr/>
            </p:nvSpPr>
            <p:spPr bwMode="auto">
              <a:xfrm flipV="1">
                <a:off x="3826" y="1659"/>
                <a:ext cx="770" cy="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2292" y="3455"/>
              <a:ext cx="82" cy="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 rot="-1727178">
              <a:off x="1392" y="3642"/>
              <a:ext cx="947" cy="141"/>
              <a:chOff x="2901" y="2705"/>
              <a:chExt cx="2632" cy="129"/>
            </a:xfrm>
          </p:grpSpPr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3770" y="271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/>
              <p:cNvSpPr>
                <a:spLocks/>
              </p:cNvSpPr>
              <p:nvPr/>
            </p:nvSpPr>
            <p:spPr bwMode="auto">
              <a:xfrm>
                <a:off x="3986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9"/>
              <p:cNvSpPr>
                <a:spLocks/>
              </p:cNvSpPr>
              <p:nvPr/>
            </p:nvSpPr>
            <p:spPr bwMode="auto">
              <a:xfrm>
                <a:off x="4210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0"/>
              <p:cNvSpPr>
                <a:spLocks/>
              </p:cNvSpPr>
              <p:nvPr/>
            </p:nvSpPr>
            <p:spPr bwMode="auto">
              <a:xfrm>
                <a:off x="4435" y="2706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21"/>
              <p:cNvSpPr>
                <a:spLocks/>
              </p:cNvSpPr>
              <p:nvPr/>
            </p:nvSpPr>
            <p:spPr bwMode="auto">
              <a:xfrm>
                <a:off x="4651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4867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3"/>
              <p:cNvSpPr>
                <a:spLocks/>
              </p:cNvSpPr>
              <p:nvPr/>
            </p:nvSpPr>
            <p:spPr bwMode="auto">
              <a:xfrm>
                <a:off x="5091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4"/>
              <p:cNvSpPr>
                <a:spLocks/>
              </p:cNvSpPr>
              <p:nvPr/>
            </p:nvSpPr>
            <p:spPr bwMode="auto">
              <a:xfrm>
                <a:off x="5316" y="270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5"/>
              <p:cNvSpPr>
                <a:spLocks/>
              </p:cNvSpPr>
              <p:nvPr/>
            </p:nvSpPr>
            <p:spPr bwMode="auto">
              <a:xfrm>
                <a:off x="2901" y="2721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3117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7"/>
              <p:cNvSpPr>
                <a:spLocks/>
              </p:cNvSpPr>
              <p:nvPr/>
            </p:nvSpPr>
            <p:spPr bwMode="auto">
              <a:xfrm>
                <a:off x="3341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3566" y="2712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 flipV="1">
            <a:off x="1447800" y="3768607"/>
            <a:ext cx="6324600" cy="199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38600" y="3698602"/>
            <a:ext cx="685800" cy="212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/>
              <a:t>regularizers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48500" cy="504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9400" y="6488668"/>
            <a:ext cx="3310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ISLR http://www-bcf.usc.edu/~gareth/ISL/</a:t>
            </a:r>
          </a:p>
        </p:txBody>
      </p:sp>
    </p:spTree>
    <p:extLst>
      <p:ext uri="{BB962C8B-B14F-4D97-AF65-F5344CB8AC3E}">
        <p14:creationId xmlns:p14="http://schemas.microsoft.com/office/powerpoint/2010/main" val="31639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7030A0"/>
                </a:solidFill>
              </a:rPr>
              <a:t>Remember: The REALITY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14325" y="3019425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5226050" y="2157413"/>
            <a:ext cx="3035300" cy="2895600"/>
            <a:chOff x="4724400" y="1949400"/>
            <a:chExt cx="3036094" cy="2894062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4724400" y="3567112"/>
              <a:ext cx="600075" cy="74295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9" name="mainfrm"/>
            <p:cNvSpPr>
              <a:spLocks noEditPoints="1" noChangeArrowheads="1"/>
            </p:cNvSpPr>
            <p:nvPr/>
          </p:nvSpPr>
          <p:spPr bwMode="auto">
            <a:xfrm>
              <a:off x="5405438" y="3033712"/>
              <a:ext cx="1809750" cy="180975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2 w 21600"/>
                <a:gd name="T25" fmla="*/ 22174 h 21600"/>
                <a:gd name="T26" fmla="*/ 21579 w 21600"/>
                <a:gd name="T27" fmla="*/ 279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4860132" y="1949400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Trained</a:t>
              </a:r>
            </a:p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model</a:t>
              </a:r>
            </a:p>
          </p:txBody>
        </p:sp>
      </p:grp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5416550" y="3436938"/>
            <a:ext cx="3778250" cy="3098800"/>
            <a:chOff x="4914900" y="3228921"/>
            <a:chExt cx="3779267" cy="3098402"/>
          </a:xfrm>
        </p:grpSpPr>
        <p:sp>
          <p:nvSpPr>
            <p:cNvPr id="12" name="WordArt 16"/>
            <p:cNvSpPr>
              <a:spLocks noChangeArrowheads="1" noChangeShapeType="1" noTextEdit="1"/>
            </p:cNvSpPr>
            <p:nvPr/>
          </p:nvSpPr>
          <p:spPr bwMode="auto">
            <a:xfrm rot="5400000">
              <a:off x="5869782" y="5112543"/>
              <a:ext cx="1104900" cy="1004887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20639990" lon="20699978" rev="0"/>
                </a:camera>
                <a:lightRig rig="legacyNormal3" dir="l"/>
              </a:scene3d>
              <a:sp3d extrusionH="201600" prstMaterial="legacyPlastic">
                <a:extrusionClr>
                  <a:srgbClr val="FF9966"/>
                </a:extrusionClr>
              </a:sp3d>
            </a:bodyPr>
            <a:lstStyle/>
            <a:p>
              <a:pPr fontAlgn="auto"/>
              <a:r>
                <a:rPr lang="en-US" sz="3600" kern="10">
                  <a:ln w="9525">
                    <a:round/>
                    <a:headEnd/>
                    <a:tailEnd/>
                  </a:ln>
                  <a:solidFill>
                    <a:srgbClr val="22228B"/>
                  </a:solidFill>
                  <a:latin typeface="Arial Black"/>
                </a:rPr>
                <a:t>?</a:t>
              </a:r>
            </a:p>
          </p:txBody>
        </p:sp>
        <p:grpSp>
          <p:nvGrpSpPr>
            <p:cNvPr id="13" name="Group 21"/>
            <p:cNvGrpSpPr>
              <a:grpSpLocks/>
            </p:cNvGrpSpPr>
            <p:nvPr/>
          </p:nvGrpSpPr>
          <p:grpSpPr bwMode="auto">
            <a:xfrm>
              <a:off x="4914900" y="3228921"/>
              <a:ext cx="3779267" cy="3098402"/>
              <a:chOff x="4914900" y="3228921"/>
              <a:chExt cx="3779267" cy="3098402"/>
            </a:xfrm>
          </p:grpSpPr>
          <p:sp>
            <p:nvSpPr>
              <p:cNvPr id="14" name="AutoShape 17"/>
              <p:cNvSpPr>
                <a:spLocks noChangeArrowheads="1"/>
              </p:cNvSpPr>
              <p:nvPr/>
            </p:nvSpPr>
            <p:spPr bwMode="auto">
              <a:xfrm>
                <a:off x="6186830" y="3643205"/>
                <a:ext cx="1386260" cy="1299996"/>
              </a:xfrm>
              <a:custGeom>
                <a:avLst/>
                <a:gdLst>
                  <a:gd name="T0" fmla="*/ 1139828 w 21600"/>
                  <a:gd name="T1" fmla="*/ 0 h 21600"/>
                  <a:gd name="T2" fmla="*/ 1139828 w 21600"/>
                  <a:gd name="T3" fmla="*/ 731823 h 21600"/>
                  <a:gd name="T4" fmla="*/ 174327 w 21600"/>
                  <a:gd name="T5" fmla="*/ 1300163 h 21600"/>
                  <a:gd name="T6" fmla="*/ 1385887 w 21600"/>
                  <a:gd name="T7" fmla="*/ 365912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3421 h 21600"/>
                  <a:gd name="T14" fmla="*/ 19923 w 21600"/>
                  <a:gd name="T15" fmla="*/ 87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7765" y="0"/>
                    </a:lnTo>
                    <a:lnTo>
                      <a:pt x="17765" y="3421"/>
                    </a:lnTo>
                    <a:lnTo>
                      <a:pt x="12427" y="3421"/>
                    </a:lnTo>
                    <a:cubicBezTo>
                      <a:pt x="5564" y="3421"/>
                      <a:pt x="0" y="7333"/>
                      <a:pt x="0" y="12158"/>
                    </a:cubicBezTo>
                    <a:lnTo>
                      <a:pt x="0" y="21600"/>
                    </a:lnTo>
                    <a:lnTo>
                      <a:pt x="5434" y="21600"/>
                    </a:lnTo>
                    <a:lnTo>
                      <a:pt x="5434" y="12158"/>
                    </a:lnTo>
                    <a:cubicBezTo>
                      <a:pt x="5434" y="10269"/>
                      <a:pt x="8565" y="8737"/>
                      <a:pt x="12427" y="8737"/>
                    </a:cubicBezTo>
                    <a:lnTo>
                      <a:pt x="17765" y="8737"/>
                    </a:lnTo>
                    <a:lnTo>
                      <a:pt x="17765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 Box 18"/>
              <p:cNvSpPr txBox="1">
                <a:spLocks noChangeArrowheads="1"/>
              </p:cNvSpPr>
              <p:nvPr/>
            </p:nvSpPr>
            <p:spPr bwMode="auto">
              <a:xfrm>
                <a:off x="7215807" y="3228921"/>
                <a:ext cx="1478360" cy="953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Answer y</a:t>
                </a:r>
              </a:p>
            </p:txBody>
          </p:sp>
          <p:sp>
            <p:nvSpPr>
              <p:cNvPr id="16" name="Text Box 22"/>
              <p:cNvSpPr txBox="1">
                <a:spLocks noChangeArrowheads="1"/>
              </p:cNvSpPr>
              <p:nvPr/>
            </p:nvSpPr>
            <p:spPr bwMode="auto">
              <a:xfrm>
                <a:off x="4914900" y="5373358"/>
                <a:ext cx="1271930" cy="953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Query </a:t>
                </a:r>
                <a:r>
                  <a:rPr lang="en-US" altLang="en-US" sz="28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x</a:t>
                </a:r>
                <a:endParaRPr lang="en-US" altLang="en-US" sz="28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2124075" y="3776663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424113" y="1914525"/>
            <a:ext cx="2900362" cy="3219450"/>
            <a:chOff x="2423765" y="1913753"/>
            <a:chExt cx="2900362" cy="3219451"/>
          </a:xfrm>
        </p:grpSpPr>
        <p:pic>
          <p:nvPicPr>
            <p:cNvPr id="19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51" y="2893686"/>
              <a:ext cx="2342758" cy="22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423765" y="1913753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Hyper-parameter tuning</a:t>
              </a:r>
            </a:p>
          </p:txBody>
        </p:sp>
      </p:grpSp>
      <p:sp>
        <p:nvSpPr>
          <p:cNvPr id="21" name="Slide Number Placeholder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7AE947-2A1D-49DB-AAF9-66B4A4AB34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9600" y="6096000"/>
            <a:ext cx="3784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hlinkClick r:id="rId3"/>
              </a:rPr>
              <a:t>http://codalab.org/AutoML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6303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dirty="0" smtClean="0"/>
              <a:t>See also:</a:t>
            </a:r>
          </a:p>
          <a:p>
            <a:r>
              <a:rPr lang="en-US" sz="1800" dirty="0" smtClean="0"/>
              <a:t>Hastie et al 2004:</a:t>
            </a:r>
          </a:p>
          <a:p>
            <a:pPr marL="0" indent="0">
              <a:buNone/>
            </a:pPr>
            <a:r>
              <a:rPr lang="en-US" sz="1800" dirty="0" smtClean="0">
                <a:hlinkClick r:id="rId2"/>
              </a:rPr>
              <a:t>http://www.jmlr.org/papers/volume5/hastie04a/hastie04a.pdf</a:t>
            </a:r>
            <a:r>
              <a:rPr lang="en-US" sz="1800" dirty="0" smtClean="0"/>
              <a:t> </a:t>
            </a:r>
          </a:p>
          <a:p>
            <a:r>
              <a:rPr lang="en-US" sz="1800" dirty="0" err="1" smtClean="0"/>
              <a:t>Efron</a:t>
            </a:r>
            <a:r>
              <a:rPr lang="en-US" sz="1800" dirty="0" smtClean="0"/>
              <a:t> 2004: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http://statweb.stanford.edu/~</a:t>
            </a:r>
            <a:r>
              <a:rPr lang="en-US" sz="1800" dirty="0" smtClean="0">
                <a:hlinkClick r:id="rId3"/>
              </a:rPr>
              <a:t>tibs/ftp/lars.pdf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Friedman et al 2010: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core.ac.uk/download/pdf/6287975.pdf</a:t>
            </a:r>
            <a:r>
              <a:rPr lang="en-US" sz="1800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81400" y="4714101"/>
            <a:ext cx="5219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scikit-learn.org/stable/auto_examples/linear_model/plot_lasso_lars.html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050"/>
            <a:ext cx="84582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Heuristic HP search (wrapper-style) is computationally expensive, so we want to  “push down” some HP to the learning machine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 optimizing both parameters and HP with the training error is not a good idea because of:</a:t>
            </a:r>
          </a:p>
          <a:p>
            <a:pPr lvl="1"/>
            <a:r>
              <a:rPr lang="en-US" b="1" dirty="0" smtClean="0"/>
              <a:t>Computational complexity</a:t>
            </a:r>
            <a:r>
              <a:rPr lang="en-US" dirty="0" smtClean="0"/>
              <a:t>: we loose convexity in parameter space.</a:t>
            </a:r>
          </a:p>
          <a:p>
            <a:pPr lvl="1"/>
            <a:r>
              <a:rPr lang="en-US" b="1" dirty="0" smtClean="0"/>
              <a:t>Statistical complexity</a:t>
            </a:r>
            <a:r>
              <a:rPr lang="en-US" dirty="0" smtClean="0"/>
              <a:t>: we get infinite capacity.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Embedded methods </a:t>
            </a:r>
            <a:r>
              <a:rPr lang="en-US" dirty="0" smtClean="0"/>
              <a:t>solve </a:t>
            </a:r>
            <a:r>
              <a:rPr lang="en-US" dirty="0"/>
              <a:t>a </a:t>
            </a:r>
            <a:r>
              <a:rPr lang="en-US" b="1" dirty="0"/>
              <a:t>bi-level optimization problem </a:t>
            </a:r>
            <a:r>
              <a:rPr lang="en-US" dirty="0"/>
              <a:t>by direct optimization of the HP </a:t>
            </a:r>
            <a:r>
              <a:rPr lang="en-US" dirty="0" smtClean="0"/>
              <a:t>with the </a:t>
            </a:r>
            <a:r>
              <a:rPr lang="en-US" dirty="0"/>
              <a:t>CV error, e.g. by gradient descent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Computational tricks for least square regression:</a:t>
            </a:r>
          </a:p>
          <a:p>
            <a:pPr lvl="1"/>
            <a:r>
              <a:rPr lang="en-US" dirty="0" smtClean="0"/>
              <a:t>Leave-one-out error computed “cheaply” (</a:t>
            </a:r>
            <a:r>
              <a:rPr lang="en-US" b="1" dirty="0" smtClean="0"/>
              <a:t>virtual LOO</a:t>
            </a:r>
            <a:r>
              <a:rPr lang="en-US" dirty="0" smtClean="0"/>
              <a:t>).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atrix factorization to vary the ridge value inexpensively.</a:t>
            </a:r>
          </a:p>
          <a:p>
            <a:endParaRPr lang="en-US" dirty="0" smtClean="0"/>
          </a:p>
          <a:p>
            <a:r>
              <a:rPr lang="en-US" dirty="0" smtClean="0"/>
              <a:t>Shrinkage (</a:t>
            </a:r>
            <a:r>
              <a:rPr lang="en-US" dirty="0" err="1" smtClean="0"/>
              <a:t>ǁ</a:t>
            </a:r>
            <a:r>
              <a:rPr lang="en-US" b="1" dirty="0" err="1" smtClean="0"/>
              <a:t>w</a:t>
            </a:r>
            <a:r>
              <a:rPr lang="en-US" dirty="0" err="1" smtClean="0"/>
              <a:t>ǁ</a:t>
            </a:r>
            <a:r>
              <a:rPr lang="en-US" baseline="-25000" dirty="0" err="1" smtClean="0"/>
              <a:t>q</a:t>
            </a:r>
            <a:r>
              <a:rPr lang="en-US" dirty="0" smtClean="0"/>
              <a:t> </a:t>
            </a:r>
            <a:r>
              <a:rPr lang="en-US" dirty="0" err="1" smtClean="0"/>
              <a:t>regularizers</a:t>
            </a:r>
            <a:r>
              <a:rPr lang="en-US" dirty="0" smtClean="0"/>
              <a:t>) perform space dimensionality reduction.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483209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</a:t>
            </a:r>
            <a:r>
              <a:rPr lang="en-US" sz="3600" b="1" dirty="0" smtClean="0"/>
              <a:t>time: </a:t>
            </a:r>
          </a:p>
          <a:p>
            <a:pPr algn="ctr"/>
            <a:r>
              <a:rPr lang="en-US" sz="2800" b="1" dirty="0" smtClean="0"/>
              <a:t>Gaussian classifier</a:t>
            </a:r>
          </a:p>
          <a:p>
            <a:pPr algn="ctr"/>
            <a:endParaRPr lang="en-US" sz="28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6670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254445"/>
            <a:ext cx="46672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372483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0" y="2971800"/>
            <a:ext cx="1129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/>
              <a:t>THE</a:t>
            </a:r>
          </a:p>
          <a:p>
            <a:pPr algn="ctr"/>
            <a:r>
              <a:rPr lang="en-US" sz="2400" dirty="0" smtClean="0"/>
              <a:t>BOSS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4400" y="5908179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THE ML “STAFF”</a:t>
            </a:r>
            <a:endParaRPr lang="en-US" sz="32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79418" y="1835944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Last time you were the data scientist</a:t>
            </a:r>
            <a:endParaRPr lang="en-US" dirty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86438" y="-26194"/>
            <a:ext cx="2900362" cy="3219450"/>
            <a:chOff x="2423765" y="1913753"/>
            <a:chExt cx="2900362" cy="3219451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51" y="2893686"/>
              <a:ext cx="2342758" cy="22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423765" y="1913753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en-US" altLang="en-US" sz="2800" dirty="0">
                <a:latin typeface="Arial" charset="0"/>
              </a:endParaRPr>
            </a:p>
          </p:txBody>
        </p:sp>
      </p:grpSp>
      <p:sp>
        <p:nvSpPr>
          <p:cNvPr id="13" name="AutoShape 7"/>
          <p:cNvSpPr>
            <a:spLocks noChangeArrowheads="1"/>
          </p:cNvSpPr>
          <p:nvPr/>
        </p:nvSpPr>
        <p:spPr bwMode="auto">
          <a:xfrm rot="5400000">
            <a:off x="4872313" y="3182732"/>
            <a:ext cx="599918" cy="74334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14" name="Rectangle 13"/>
          <p:cNvSpPr/>
          <p:nvPr/>
        </p:nvSpPr>
        <p:spPr>
          <a:xfrm>
            <a:off x="5804201" y="914400"/>
            <a:ext cx="2565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SCIENTIST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76675" y="5574923"/>
            <a:ext cx="4962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kNN</a:t>
            </a:r>
            <a:r>
              <a:rPr lang="en-US" altLang="en-US" sz="2800" dirty="0" smtClean="0"/>
              <a:t> Linear  SVM     RF  </a:t>
            </a:r>
            <a:r>
              <a:rPr lang="en-US" altLang="en-US" sz="2600" dirty="0" smtClean="0"/>
              <a:t>boosting</a:t>
            </a:r>
            <a:endParaRPr lang="en-US" sz="2600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836268" y="4267200"/>
            <a:ext cx="1743075" cy="2114550"/>
          </a:xfrm>
          <a:prstGeom prst="can">
            <a:avLst>
              <a:gd name="adj" fmla="val 30328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/>
              <a:t>TEST</a:t>
            </a: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4201297" y="98669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6400800" y="2362200"/>
            <a:ext cx="1764808" cy="907256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Validation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5691390" y="3400736"/>
            <a:ext cx="1764808" cy="1552264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428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254445"/>
            <a:ext cx="46672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372483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0" y="2971800"/>
            <a:ext cx="1129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/>
              <a:t>THE</a:t>
            </a:r>
          </a:p>
          <a:p>
            <a:pPr algn="ctr"/>
            <a:r>
              <a:rPr lang="en-US" sz="2400" dirty="0" smtClean="0"/>
              <a:t>BOSS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4400" y="5908179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THE ML “STAFF”</a:t>
            </a:r>
            <a:endParaRPr lang="en-US" sz="32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79418" y="1835944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Changing roles again!</a:t>
            </a:r>
            <a:endParaRPr lang="en-US" dirty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86438" y="-26194"/>
            <a:ext cx="2900362" cy="3219450"/>
            <a:chOff x="2423765" y="1913753"/>
            <a:chExt cx="2900362" cy="3219451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51" y="2893686"/>
              <a:ext cx="2342758" cy="22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423765" y="1913753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en-US" altLang="en-US" sz="2800" dirty="0">
                <a:latin typeface="Arial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804201" y="914400"/>
            <a:ext cx="2565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SCIENTIST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76675" y="5574923"/>
            <a:ext cx="4962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kNN</a:t>
            </a:r>
            <a:r>
              <a:rPr lang="en-US" altLang="en-US" sz="2800" dirty="0" smtClean="0"/>
              <a:t> Linear  SVM     RF  </a:t>
            </a:r>
            <a:r>
              <a:rPr lang="en-US" altLang="en-US" sz="2600" dirty="0" smtClean="0"/>
              <a:t>boosting</a:t>
            </a:r>
            <a:endParaRPr lang="en-US" sz="2600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836268" y="4267200"/>
            <a:ext cx="1743075" cy="2114550"/>
          </a:xfrm>
          <a:prstGeom prst="can">
            <a:avLst>
              <a:gd name="adj" fmla="val 30328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/>
              <a:t>TEST</a:t>
            </a: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4201297" y="98669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 bwMode="auto">
          <a:xfrm rot="2324635">
            <a:off x="6320649" y="2135981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>
            <a:off x="6646371" y="3726742"/>
            <a:ext cx="599918" cy="74334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 dirty="0"/>
          </a:p>
        </p:txBody>
      </p:sp>
      <p:sp>
        <p:nvSpPr>
          <p:cNvPr id="3" name="Oval Callout 2"/>
          <p:cNvSpPr/>
          <p:nvPr/>
        </p:nvSpPr>
        <p:spPr>
          <a:xfrm>
            <a:off x="7696200" y="67914"/>
            <a:ext cx="1425146" cy="885825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OUPS!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your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305800" cy="39163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Reduce the number of hyper-parameters.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Learn how to do “fancy” search.</a:t>
            </a:r>
          </a:p>
          <a:p>
            <a:pPr marL="457200" lvl="1" indent="0"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41148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88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your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305800" cy="39163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Reduce the number of hyper-parameters.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Learn how to do “fancy” search.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C00000"/>
                </a:solidFill>
              </a:rPr>
              <a:t>Push more hyper-parameters to the “lower level”.</a:t>
            </a:r>
          </a:p>
          <a:p>
            <a:pPr marL="457200" lvl="1" indent="0"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18783</TotalTime>
  <Words>2556</Words>
  <Application>Microsoft Office PowerPoint</Application>
  <PresentationFormat>On-screen Show (4:3)</PresentationFormat>
  <Paragraphs>657</Paragraphs>
  <Slides>52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Picture</vt:lpstr>
      <vt:lpstr>UCB - CS189 Introduction to Machine Learning Fall 2015 Lecture 11: Embedded methods for model and feature selection</vt:lpstr>
      <vt:lpstr>Come to my office hours… Wed 2:30-4:30 Soda 329</vt:lpstr>
      <vt:lpstr>PowerPoint Presentation</vt:lpstr>
      <vt:lpstr>Remember: The DREAM</vt:lpstr>
      <vt:lpstr>Remember: The REALITY</vt:lpstr>
      <vt:lpstr>Last time you were the data scientist</vt:lpstr>
      <vt:lpstr>Changing roles again!</vt:lpstr>
      <vt:lpstr>Remember your options</vt:lpstr>
      <vt:lpstr>Remember your options</vt:lpstr>
      <vt:lpstr>    Embedded methods</vt:lpstr>
      <vt:lpstr>Why do we need HP?</vt:lpstr>
      <vt:lpstr>Gradient descent falls into  local minima…</vt:lpstr>
      <vt:lpstr>… finding the global optimum  can be hard …</vt:lpstr>
      <vt:lpstr>… except if  the risk functional is convex!</vt:lpstr>
      <vt:lpstr>Convexity</vt:lpstr>
      <vt:lpstr>Kernel trick</vt:lpstr>
      <vt:lpstr>SVM in a space</vt:lpstr>
      <vt:lpstr>Loosing convexity</vt:lpstr>
      <vt:lpstr>Avoid overfitting… f(x) = ( Sk ak [F(xk) )  F(x) ]</vt:lpstr>
      <vt:lpstr>Nested subsets </vt:lpstr>
      <vt:lpstr>Nested subsets </vt:lpstr>
      <vt:lpstr>Guaranteed risk to avoid overfitting</vt:lpstr>
      <vt:lpstr>Shrinkage: minw Rtrain[w] + l ǁwǁ2  </vt:lpstr>
      <vt:lpstr>Shrinkage: minw Rtrain[w] + l ǁwǁ2  </vt:lpstr>
      <vt:lpstr>Statistical domains</vt:lpstr>
      <vt:lpstr>What you want:</vt:lpstr>
      <vt:lpstr>Guaranteed risk to avoid overfitting</vt:lpstr>
      <vt:lpstr>The intuition:  remember pvalues</vt:lpstr>
      <vt:lpstr>               Guaranteed risk and pvalue</vt:lpstr>
      <vt:lpstr>               Test set bounds</vt:lpstr>
      <vt:lpstr>Multiple testing Bonferroni’s correction: pvalue * m</vt:lpstr>
      <vt:lpstr>Multiple testing Variable change</vt:lpstr>
      <vt:lpstr>In fact… log(m) is a complexity/capacity </vt:lpstr>
      <vt:lpstr>In fact… log(m) is a complexity/capacity </vt:lpstr>
      <vt:lpstr>Capacity for “multiple testing” </vt:lpstr>
      <vt:lpstr>Capacity</vt:lpstr>
      <vt:lpstr>VC dimension</vt:lpstr>
      <vt:lpstr>         VC dimension of Perceptrons and kernel methods</vt:lpstr>
      <vt:lpstr>         VC dimension of kernel methods</vt:lpstr>
      <vt:lpstr>PowerPoint Presentation</vt:lpstr>
      <vt:lpstr>         But… the kernels have HP</vt:lpstr>
      <vt:lpstr>         For l we also need 2 levels</vt:lpstr>
      <vt:lpstr>Summary (so far)</vt:lpstr>
      <vt:lpstr>Idea #1: Virtual leave-one-out</vt:lpstr>
      <vt:lpstr>PowerPoint Presentation</vt:lpstr>
      <vt:lpstr>PowerPoint Presentation</vt:lpstr>
      <vt:lpstr>Idea #2: Matrix factorization</vt:lpstr>
      <vt:lpstr>How does this relate to dimensionality reduction?</vt:lpstr>
      <vt:lpstr>Different regularizers</vt:lpstr>
      <vt:lpstr>Regularization path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334</cp:revision>
  <dcterms:created xsi:type="dcterms:W3CDTF">2015-08-27T16:47:59Z</dcterms:created>
  <dcterms:modified xsi:type="dcterms:W3CDTF">2015-10-02T01:25:11Z</dcterms:modified>
</cp:coreProperties>
</file>